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57" r:id="rId2"/>
    <p:sldId id="256" r:id="rId3"/>
    <p:sldId id="293" r:id="rId4"/>
    <p:sldId id="259" r:id="rId5"/>
    <p:sldId id="260" r:id="rId6"/>
    <p:sldId id="261" r:id="rId7"/>
    <p:sldId id="299" r:id="rId8"/>
    <p:sldId id="264" r:id="rId9"/>
    <p:sldId id="265" r:id="rId10"/>
    <p:sldId id="266" r:id="rId11"/>
    <p:sldId id="294" r:id="rId12"/>
    <p:sldId id="295" r:id="rId13"/>
    <p:sldId id="296" r:id="rId14"/>
    <p:sldId id="297" r:id="rId15"/>
    <p:sldId id="298" r:id="rId16"/>
    <p:sldId id="263" r:id="rId17"/>
    <p:sldId id="262" r:id="rId18"/>
    <p:sldId id="267" r:id="rId19"/>
    <p:sldId id="269" r:id="rId20"/>
    <p:sldId id="300" r:id="rId21"/>
    <p:sldId id="292" r:id="rId22"/>
    <p:sldId id="276" r:id="rId23"/>
  </p:sldIdLst>
  <p:sldSz cx="18288000" cy="10287000"/>
  <p:notesSz cx="6858000" cy="9144000"/>
  <p:embeddedFontLst>
    <p:embeddedFont>
      <p:font typeface="Anantason" panose="020B0604020202020204" charset="-34"/>
      <p:regular r:id="rId25"/>
    </p:embeddedFont>
    <p:embeddedFont>
      <p:font typeface="Anantason SemiExpanded Bold" panose="020B0604020202020204" charset="-34"/>
      <p:regular r:id="rId26"/>
    </p:embeddedFont>
    <p:embeddedFont>
      <p:font typeface="Dumondi SemiExpanded Bold" panose="020B0604020202020204" charset="-34"/>
      <p:regular r:id="rId27"/>
    </p:embeddedFont>
    <p:embeddedFont>
      <p:font typeface="Mitr" panose="00000500000000000000" pitchFamily="2" charset="-34"/>
      <p:regular r:id="rId28"/>
      <p:bold r:id="rId29"/>
    </p:embeddedFont>
    <p:embeddedFont>
      <p:font typeface="Prompt" panose="00000500000000000000" pitchFamily="2" charset="-34"/>
      <p:regular r:id="rId30"/>
      <p:bold r:id="rId31"/>
      <p:italic r:id="rId32"/>
      <p:boldItalic r:id="rId33"/>
    </p:embeddedFont>
    <p:embeddedFont>
      <p:font typeface="Prompt Bold" panose="00000800000000000000" charset="-34"/>
      <p:regular r:id="rId34"/>
    </p:embeddedFont>
    <p:embeddedFont>
      <p:font typeface="Prompt Bold Italics" panose="020B0604020202020204" charset="-34"/>
      <p:regular r:id="rId35"/>
    </p:embeddedFont>
    <p:embeddedFont>
      <p:font typeface="เอฟซี มินิมอล" panose="020B0604020202020204" charset="-34"/>
      <p:regular r:id="rId36"/>
    </p:embeddedFont>
    <p:embeddedFont>
      <p:font typeface="เอฟซี มินิมอล Bold" panose="020B0604020202020204" charset="-34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60" d="100"/>
          <a:sy n="60" d="100"/>
        </p:scale>
        <p:origin x="1374" y="4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724F72-5059-481C-B9F5-472625876413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0DEBF3-B70D-41F5-9F20-3C634514A3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540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7" Type="http://schemas.openxmlformats.org/officeDocument/2006/relationships/image" Target="../media/image9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10" Type="http://schemas.openxmlformats.org/officeDocument/2006/relationships/image" Target="../media/image16.jp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9.svg"/><Relationship Id="rId7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1.svg"/><Relationship Id="rId10" Type="http://schemas.openxmlformats.org/officeDocument/2006/relationships/image" Target="../media/image21.png"/><Relationship Id="rId4" Type="http://schemas.openxmlformats.org/officeDocument/2006/relationships/image" Target="../media/image10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9.sv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12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sv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sv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6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88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99747" flipH="1">
            <a:off x="-1623238" y="-1755333"/>
            <a:ext cx="11388801" cy="12435753"/>
          </a:xfrm>
          <a:custGeom>
            <a:avLst/>
            <a:gdLst/>
            <a:ahLst/>
            <a:cxnLst/>
            <a:rect l="l" t="t" r="r" b="b"/>
            <a:pathLst>
              <a:path w="11388801" h="12435753">
                <a:moveTo>
                  <a:pt x="11388800" y="0"/>
                </a:moveTo>
                <a:lnTo>
                  <a:pt x="0" y="0"/>
                </a:lnTo>
                <a:lnTo>
                  <a:pt x="0" y="12435753"/>
                </a:lnTo>
                <a:lnTo>
                  <a:pt x="11388800" y="12435753"/>
                </a:lnTo>
                <a:lnTo>
                  <a:pt x="113888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326853" y="7391353"/>
            <a:ext cx="18844313" cy="3086100"/>
            <a:chOff x="0" y="0"/>
            <a:chExt cx="4963111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63111" cy="812800"/>
            </a:xfrm>
            <a:custGeom>
              <a:avLst/>
              <a:gdLst/>
              <a:ahLst/>
              <a:cxnLst/>
              <a:rect l="l" t="t" r="r" b="b"/>
              <a:pathLst>
                <a:path w="4963111" h="812800">
                  <a:moveTo>
                    <a:pt x="0" y="0"/>
                  </a:moveTo>
                  <a:lnTo>
                    <a:pt x="4963111" y="0"/>
                  </a:lnTo>
                  <a:lnTo>
                    <a:pt x="4963111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2D5372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963111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107473" y="1202701"/>
            <a:ext cx="6831885" cy="7570848"/>
            <a:chOff x="0" y="0"/>
            <a:chExt cx="550099" cy="609600"/>
          </a:xfrm>
        </p:grpSpPr>
        <p:sp>
          <p:nvSpPr>
            <p:cNvPr id="7" name="Freeform 7"/>
            <p:cNvSpPr/>
            <p:nvPr/>
          </p:nvSpPr>
          <p:spPr>
            <a:xfrm>
              <a:off x="7434" y="0"/>
              <a:ext cx="535232" cy="609600"/>
            </a:xfrm>
            <a:custGeom>
              <a:avLst/>
              <a:gdLst/>
              <a:ahLst/>
              <a:cxnLst/>
              <a:rect l="l" t="t" r="r" b="b"/>
              <a:pathLst>
                <a:path w="535232" h="609600">
                  <a:moveTo>
                    <a:pt x="226363" y="0"/>
                  </a:moveTo>
                  <a:lnTo>
                    <a:pt x="512069" y="0"/>
                  </a:lnTo>
                  <a:cubicBezTo>
                    <a:pt x="519157" y="0"/>
                    <a:pt x="525814" y="3408"/>
                    <a:pt x="529959" y="9158"/>
                  </a:cubicBezTo>
                  <a:cubicBezTo>
                    <a:pt x="534104" y="14909"/>
                    <a:pt x="535231" y="22301"/>
                    <a:pt x="532990" y="29026"/>
                  </a:cubicBezTo>
                  <a:lnTo>
                    <a:pt x="349141" y="580574"/>
                  </a:lnTo>
                  <a:cubicBezTo>
                    <a:pt x="343363" y="597908"/>
                    <a:pt x="327141" y="609600"/>
                    <a:pt x="308869" y="609600"/>
                  </a:cubicBezTo>
                  <a:lnTo>
                    <a:pt x="23163" y="609600"/>
                  </a:lnTo>
                  <a:cubicBezTo>
                    <a:pt x="16074" y="609600"/>
                    <a:pt x="9417" y="606192"/>
                    <a:pt x="5272" y="600442"/>
                  </a:cubicBezTo>
                  <a:cubicBezTo>
                    <a:pt x="1128" y="594691"/>
                    <a:pt x="0" y="587299"/>
                    <a:pt x="2241" y="580574"/>
                  </a:cubicBezTo>
                  <a:lnTo>
                    <a:pt x="186091" y="29026"/>
                  </a:lnTo>
                  <a:cubicBezTo>
                    <a:pt x="191869" y="11692"/>
                    <a:pt x="208091" y="0"/>
                    <a:pt x="226363" y="0"/>
                  </a:cubicBezTo>
                  <a:close/>
                </a:path>
              </a:pathLst>
            </a:custGeom>
            <a:blipFill>
              <a:blip r:embed="rId3"/>
              <a:stretch>
                <a:fillRect l="-9879" r="-9879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902703" y="873325"/>
            <a:ext cx="12041397" cy="8229600"/>
            <a:chOff x="0" y="0"/>
            <a:chExt cx="3171397" cy="21674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71397" cy="2167467"/>
            </a:xfrm>
            <a:custGeom>
              <a:avLst/>
              <a:gdLst/>
              <a:ahLst/>
              <a:cxnLst/>
              <a:rect l="l" t="t" r="r" b="b"/>
              <a:pathLst>
                <a:path w="3171397" h="2167467">
                  <a:moveTo>
                    <a:pt x="15431" y="0"/>
                  </a:moveTo>
                  <a:lnTo>
                    <a:pt x="3155966" y="0"/>
                  </a:lnTo>
                  <a:cubicBezTo>
                    <a:pt x="3164488" y="0"/>
                    <a:pt x="3171397" y="6909"/>
                    <a:pt x="3171397" y="15431"/>
                  </a:cubicBezTo>
                  <a:lnTo>
                    <a:pt x="3171397" y="2152036"/>
                  </a:lnTo>
                  <a:cubicBezTo>
                    <a:pt x="3171397" y="2160558"/>
                    <a:pt x="3164488" y="2167467"/>
                    <a:pt x="3155966" y="2167467"/>
                  </a:cubicBezTo>
                  <a:lnTo>
                    <a:pt x="15431" y="2167467"/>
                  </a:lnTo>
                  <a:cubicBezTo>
                    <a:pt x="6909" y="2167467"/>
                    <a:pt x="0" y="2160558"/>
                    <a:pt x="0" y="2152036"/>
                  </a:cubicBezTo>
                  <a:lnTo>
                    <a:pt x="0" y="15431"/>
                  </a:lnTo>
                  <a:cubicBezTo>
                    <a:pt x="0" y="6909"/>
                    <a:pt x="6909" y="0"/>
                    <a:pt x="15431" y="0"/>
                  </a:cubicBezTo>
                  <a:close/>
                </a:path>
              </a:pathLst>
            </a:custGeom>
            <a:solidFill>
              <a:srgbClr val="F8F8F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3171397" cy="22246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8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462561" y="6015479"/>
            <a:ext cx="4323138" cy="2650424"/>
            <a:chOff x="0" y="0"/>
            <a:chExt cx="669767" cy="41062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69767" cy="410620"/>
            </a:xfrm>
            <a:custGeom>
              <a:avLst/>
              <a:gdLst/>
              <a:ahLst/>
              <a:cxnLst/>
              <a:rect l="l" t="t" r="r" b="b"/>
              <a:pathLst>
                <a:path w="669767" h="410620">
                  <a:moveTo>
                    <a:pt x="41189" y="0"/>
                  </a:moveTo>
                  <a:lnTo>
                    <a:pt x="628579" y="0"/>
                  </a:lnTo>
                  <a:cubicBezTo>
                    <a:pt x="651326" y="0"/>
                    <a:pt x="669767" y="18441"/>
                    <a:pt x="669767" y="41189"/>
                  </a:cubicBezTo>
                  <a:lnTo>
                    <a:pt x="669767" y="369431"/>
                  </a:lnTo>
                  <a:cubicBezTo>
                    <a:pt x="669767" y="392179"/>
                    <a:pt x="651326" y="410620"/>
                    <a:pt x="628579" y="410620"/>
                  </a:cubicBezTo>
                  <a:lnTo>
                    <a:pt x="41189" y="410620"/>
                  </a:lnTo>
                  <a:cubicBezTo>
                    <a:pt x="18441" y="410620"/>
                    <a:pt x="0" y="392179"/>
                    <a:pt x="0" y="369431"/>
                  </a:cubicBezTo>
                  <a:lnTo>
                    <a:pt x="0" y="41189"/>
                  </a:lnTo>
                  <a:cubicBezTo>
                    <a:pt x="0" y="18441"/>
                    <a:pt x="18441" y="0"/>
                    <a:pt x="41189" y="0"/>
                  </a:cubicBezTo>
                  <a:close/>
                </a:path>
              </a:pathLst>
            </a:custGeom>
            <a:blipFill>
              <a:blip r:embed="rId4"/>
              <a:stretch>
                <a:fillRect t="-4438" b="-4438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6018954" y="6015479"/>
            <a:ext cx="4739443" cy="2650424"/>
            <a:chOff x="0" y="0"/>
            <a:chExt cx="734264" cy="41062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34264" cy="410620"/>
            </a:xfrm>
            <a:custGeom>
              <a:avLst/>
              <a:gdLst/>
              <a:ahLst/>
              <a:cxnLst/>
              <a:rect l="l" t="t" r="r" b="b"/>
              <a:pathLst>
                <a:path w="734264" h="410620">
                  <a:moveTo>
                    <a:pt x="37571" y="0"/>
                  </a:moveTo>
                  <a:lnTo>
                    <a:pt x="696693" y="0"/>
                  </a:lnTo>
                  <a:cubicBezTo>
                    <a:pt x="717443" y="0"/>
                    <a:pt x="734264" y="16821"/>
                    <a:pt x="734264" y="37571"/>
                  </a:cubicBezTo>
                  <a:lnTo>
                    <a:pt x="734264" y="373049"/>
                  </a:lnTo>
                  <a:cubicBezTo>
                    <a:pt x="734264" y="393799"/>
                    <a:pt x="717443" y="410620"/>
                    <a:pt x="696693" y="410620"/>
                  </a:cubicBezTo>
                  <a:lnTo>
                    <a:pt x="37571" y="410620"/>
                  </a:lnTo>
                  <a:cubicBezTo>
                    <a:pt x="16821" y="410620"/>
                    <a:pt x="0" y="393799"/>
                    <a:pt x="0" y="373049"/>
                  </a:cubicBezTo>
                  <a:lnTo>
                    <a:pt x="0" y="37571"/>
                  </a:lnTo>
                  <a:cubicBezTo>
                    <a:pt x="0" y="16821"/>
                    <a:pt x="16821" y="0"/>
                    <a:pt x="37571" y="0"/>
                  </a:cubicBezTo>
                  <a:close/>
                </a:path>
              </a:pathLst>
            </a:custGeom>
            <a:blipFill>
              <a:blip r:embed="rId5"/>
              <a:stretch>
                <a:fillRect l="-4545" r="-46337" b="-79758"/>
              </a:stretch>
            </a:blipFill>
          </p:spPr>
        </p:sp>
      </p:grpSp>
      <p:sp>
        <p:nvSpPr>
          <p:cNvPr id="15" name="TextBox 15"/>
          <p:cNvSpPr txBox="1"/>
          <p:nvPr/>
        </p:nvSpPr>
        <p:spPr>
          <a:xfrm>
            <a:off x="1462561" y="1209395"/>
            <a:ext cx="9112787" cy="119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799"/>
              </a:lnSpc>
            </a:pPr>
            <a:r>
              <a:rPr lang="en-US" sz="6999" dirty="0" err="1">
                <a:solidFill>
                  <a:srgbClr val="36699B"/>
                </a:solidFill>
                <a:cs typeface="เอฟซี มินิมอล Bold"/>
              </a:rPr>
              <a:t>แนะนำ</a:t>
            </a:r>
            <a:r>
              <a:rPr lang="th-TH" sz="6999" dirty="0">
                <a:solidFill>
                  <a:srgbClr val="36699B"/>
                </a:solidFill>
                <a:cs typeface="เอฟซี มินิมอล Bold"/>
              </a:rPr>
              <a:t>บริษัท</a:t>
            </a:r>
            <a:endParaRPr lang="en-US" sz="6999" dirty="0">
              <a:solidFill>
                <a:srgbClr val="36699B"/>
              </a:solidFill>
              <a:cs typeface="เอฟซี มินิมอล Bold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9528158" y="1202701"/>
            <a:ext cx="6831885" cy="7570848"/>
            <a:chOff x="0" y="0"/>
            <a:chExt cx="550099" cy="609600"/>
          </a:xfrm>
        </p:grpSpPr>
        <p:sp>
          <p:nvSpPr>
            <p:cNvPr id="18" name="Freeform 18"/>
            <p:cNvSpPr/>
            <p:nvPr/>
          </p:nvSpPr>
          <p:spPr>
            <a:xfrm>
              <a:off x="7434" y="0"/>
              <a:ext cx="535232" cy="609600"/>
            </a:xfrm>
            <a:custGeom>
              <a:avLst/>
              <a:gdLst/>
              <a:ahLst/>
              <a:cxnLst/>
              <a:rect l="l" t="t" r="r" b="b"/>
              <a:pathLst>
                <a:path w="535232" h="609600">
                  <a:moveTo>
                    <a:pt x="226363" y="0"/>
                  </a:moveTo>
                  <a:lnTo>
                    <a:pt x="512069" y="0"/>
                  </a:lnTo>
                  <a:cubicBezTo>
                    <a:pt x="519157" y="0"/>
                    <a:pt x="525814" y="3408"/>
                    <a:pt x="529959" y="9158"/>
                  </a:cubicBezTo>
                  <a:cubicBezTo>
                    <a:pt x="534104" y="14909"/>
                    <a:pt x="535231" y="22301"/>
                    <a:pt x="532990" y="29026"/>
                  </a:cubicBezTo>
                  <a:lnTo>
                    <a:pt x="349141" y="580574"/>
                  </a:lnTo>
                  <a:cubicBezTo>
                    <a:pt x="343363" y="597908"/>
                    <a:pt x="327141" y="609600"/>
                    <a:pt x="308869" y="609600"/>
                  </a:cubicBezTo>
                  <a:lnTo>
                    <a:pt x="23163" y="609600"/>
                  </a:lnTo>
                  <a:cubicBezTo>
                    <a:pt x="16074" y="609600"/>
                    <a:pt x="9417" y="606192"/>
                    <a:pt x="5272" y="600442"/>
                  </a:cubicBezTo>
                  <a:cubicBezTo>
                    <a:pt x="1128" y="594691"/>
                    <a:pt x="0" y="587299"/>
                    <a:pt x="2241" y="580574"/>
                  </a:cubicBezTo>
                  <a:lnTo>
                    <a:pt x="186091" y="29026"/>
                  </a:lnTo>
                  <a:cubicBezTo>
                    <a:pt x="191869" y="11692"/>
                    <a:pt x="208091" y="0"/>
                    <a:pt x="226363" y="0"/>
                  </a:cubicBezTo>
                  <a:close/>
                </a:path>
              </a:pathLst>
            </a:custGeom>
            <a:blipFill>
              <a:blip r:embed="rId6"/>
              <a:stretch>
                <a:fillRect l="-47768" r="-56007"/>
              </a:stretch>
            </a:blipFill>
          </p:spPr>
        </p:sp>
      </p:grpSp>
      <p:grpSp>
        <p:nvGrpSpPr>
          <p:cNvPr id="19" name="Group 19"/>
          <p:cNvGrpSpPr/>
          <p:nvPr/>
        </p:nvGrpSpPr>
        <p:grpSpPr>
          <a:xfrm>
            <a:off x="-48871" y="9265161"/>
            <a:ext cx="18336871" cy="1212292"/>
            <a:chOff x="0" y="0"/>
            <a:chExt cx="24449161" cy="1616389"/>
          </a:xfrm>
        </p:grpSpPr>
        <p:sp>
          <p:nvSpPr>
            <p:cNvPr id="20" name="Freeform 20"/>
            <p:cNvSpPr/>
            <p:nvPr/>
          </p:nvSpPr>
          <p:spPr>
            <a:xfrm>
              <a:off x="1414660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10999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2980537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10999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4546414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6" y="0"/>
                  </a:lnTo>
                  <a:lnTo>
                    <a:pt x="1565876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10999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0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10999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7526950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10999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9092827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10999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10658704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6" y="0"/>
                  </a:lnTo>
                  <a:lnTo>
                    <a:pt x="1565876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10999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6112290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10999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13639241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6" y="0"/>
                  </a:lnTo>
                  <a:lnTo>
                    <a:pt x="1565876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682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>
              <a:off x="15205117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682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>
              <a:off x="16770994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682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>
              <a:off x="12224580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682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>
              <a:off x="19751531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6" y="0"/>
                  </a:lnTo>
                  <a:lnTo>
                    <a:pt x="1565876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682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21317407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682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>
              <a:off x="22883284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682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>
              <a:off x="18336871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6" y="0"/>
                  </a:lnTo>
                  <a:lnTo>
                    <a:pt x="1565876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682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0CE1FEC9-8889-E916-E53F-18CB0A92423A}"/>
              </a:ext>
            </a:extLst>
          </p:cNvPr>
          <p:cNvSpPr txBox="1"/>
          <p:nvPr/>
        </p:nvSpPr>
        <p:spPr>
          <a:xfrm>
            <a:off x="1462561" y="2628900"/>
            <a:ext cx="9295836" cy="3370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latin typeface="Anantason" panose="020B0604020202020204" charset="-34"/>
                <a:cs typeface="Anantason" panose="020B0604020202020204" charset="-34"/>
              </a:rPr>
              <a:t>บริษัทอภิมุข</a:t>
            </a:r>
            <a:r>
              <a:rPr lang="en-US" sz="2400" dirty="0">
                <a:latin typeface="Anantason" panose="020B0604020202020204" charset="-34"/>
                <a:cs typeface="Anantason" panose="020B0604020202020204" charset="-34"/>
              </a:rPr>
              <a:t> ณ </a:t>
            </a:r>
            <a:r>
              <a:rPr lang="en-US" sz="2400" dirty="0" err="1">
                <a:latin typeface="Anantason" panose="020B0604020202020204" charset="-34"/>
                <a:cs typeface="Anantason" panose="020B0604020202020204" charset="-34"/>
              </a:rPr>
              <a:t>การไฟฟ้า</a:t>
            </a:r>
            <a:r>
              <a:rPr lang="en-US" sz="2400" dirty="0">
                <a:latin typeface="Anantason" panose="020B0604020202020204" charset="-34"/>
                <a:cs typeface="Anantason" panose="020B0604020202020204" charset="-34"/>
              </a:rPr>
              <a:t> </a:t>
            </a:r>
            <a:r>
              <a:rPr lang="en-US" sz="2400" dirty="0" err="1">
                <a:latin typeface="Anantason" panose="020B0604020202020204" charset="-34"/>
                <a:cs typeface="Anantason" panose="020B0604020202020204" charset="-34"/>
              </a:rPr>
              <a:t>จำกัด</a:t>
            </a:r>
            <a:r>
              <a:rPr lang="en-US" sz="2400" dirty="0">
                <a:latin typeface="Anantason" panose="020B0604020202020204" charset="-34"/>
                <a:cs typeface="Anantason" panose="020B0604020202020204" charset="-34"/>
              </a:rPr>
              <a:t> </a:t>
            </a:r>
            <a:r>
              <a:rPr lang="th-TH" sz="2400" dirty="0">
                <a:latin typeface="Anantason" panose="020B0604020202020204" charset="-34"/>
                <a:cs typeface="Anantason" panose="020B0604020202020204" charset="-34"/>
              </a:rPr>
              <a:t>จดทะเบียนนิติบุคคลเมื่อวันที่ 2 เมษายน 2562 นายอภิมุข พัฒนศาสตร์ </a:t>
            </a:r>
            <a:r>
              <a:rPr lang="en-US" sz="2400" dirty="0" err="1">
                <a:latin typeface="Anantason" panose="020B0604020202020204" charset="-34"/>
                <a:cs typeface="Anantason" panose="020B0604020202020204" charset="-34"/>
              </a:rPr>
              <a:t>เป็นผู้บริหาร</a:t>
            </a:r>
            <a:r>
              <a:rPr lang="en-US" sz="2400" dirty="0">
                <a:latin typeface="Anantason" panose="020B0604020202020204" charset="-34"/>
                <a:cs typeface="Anantason" panose="020B0604020202020204" charset="-34"/>
              </a:rPr>
              <a:t> </a:t>
            </a:r>
            <a:r>
              <a:rPr lang="th-TH" sz="2400" dirty="0">
                <a:latin typeface="Anantason" panose="020B0604020202020204" charset="-34"/>
                <a:cs typeface="Anantason" panose="020B0604020202020204" charset="-34"/>
              </a:rPr>
              <a:t>ดำเนินธุรกิจ</a:t>
            </a:r>
            <a:r>
              <a:rPr lang="en-US" sz="2400" dirty="0" err="1">
                <a:latin typeface="Anantason" panose="020B0604020202020204" charset="-34"/>
                <a:cs typeface="Anantason" panose="020B0604020202020204" charset="-34"/>
              </a:rPr>
              <a:t>ติดตั้งโซล่าเซลล์เพื่อ</a:t>
            </a:r>
            <a:r>
              <a:rPr lang="th-TH" sz="2400" dirty="0">
                <a:latin typeface="Anantason" panose="020B0604020202020204" charset="-34"/>
                <a:cs typeface="Anantason" panose="020B0604020202020204" charset="-34"/>
              </a:rPr>
              <a:t>การ</a:t>
            </a:r>
            <a:r>
              <a:rPr lang="en-US" sz="2400" dirty="0" err="1">
                <a:latin typeface="Anantason" panose="020B0604020202020204" charset="-34"/>
                <a:cs typeface="Anantason" panose="020B0604020202020204" charset="-34"/>
              </a:rPr>
              <a:t>อนุรักษ์พลังงานและลดค่าใช้จ่ายให้กับหน่วยนงานราชการ</a:t>
            </a:r>
            <a:r>
              <a:rPr lang="en-US" sz="2400" dirty="0">
                <a:latin typeface="Anantason" panose="020B0604020202020204" charset="-34"/>
                <a:cs typeface="Anantason" panose="020B0604020202020204" charset="-34"/>
              </a:rPr>
              <a:t> </a:t>
            </a:r>
            <a:r>
              <a:rPr lang="en-US" sz="2400" dirty="0" err="1">
                <a:latin typeface="Anantason" panose="020B0604020202020204" charset="-34"/>
                <a:cs typeface="Anantason" panose="020B0604020202020204" charset="-34"/>
              </a:rPr>
              <a:t>บริษัทเอกชน</a:t>
            </a:r>
            <a:r>
              <a:rPr lang="en-US" sz="2400" dirty="0">
                <a:latin typeface="Anantason" panose="020B0604020202020204" charset="-34"/>
                <a:cs typeface="Anantason" panose="020B0604020202020204" charset="-34"/>
              </a:rPr>
              <a:t> </a:t>
            </a:r>
            <a:r>
              <a:rPr lang="en-US" sz="2400" dirty="0" err="1">
                <a:latin typeface="Anantason" panose="020B0604020202020204" charset="-34"/>
                <a:cs typeface="Anantason" panose="020B0604020202020204" charset="-34"/>
              </a:rPr>
              <a:t>และบ้าน</a:t>
            </a:r>
            <a:r>
              <a:rPr lang="th-TH" sz="2400" dirty="0">
                <a:latin typeface="Anantason" panose="020B0604020202020204" charset="-34"/>
                <a:cs typeface="Anantason" panose="020B0604020202020204" charset="-34"/>
              </a:rPr>
              <a:t>พักที่อยู่อาศัยทั่วไป </a:t>
            </a:r>
            <a:r>
              <a:rPr lang="en-US" sz="2400" dirty="0" err="1">
                <a:latin typeface="Anantason" panose="020B0604020202020204" charset="-34"/>
                <a:cs typeface="Anantason" panose="020B0604020202020204" charset="-34"/>
              </a:rPr>
              <a:t>ผลงานเป็นที่ประจักษ์</a:t>
            </a:r>
            <a:r>
              <a:rPr lang="th-TH" sz="2400" dirty="0">
                <a:latin typeface="Anantason" panose="020B0604020202020204" charset="-34"/>
                <a:cs typeface="Anantason" panose="020B0604020202020204" charset="-34"/>
              </a:rPr>
              <a:t>คือ</a:t>
            </a:r>
            <a:r>
              <a:rPr lang="en-US" sz="2400" dirty="0" err="1">
                <a:latin typeface="Anantason" panose="020B0604020202020204" charset="-34"/>
                <a:cs typeface="Anantason" panose="020B0604020202020204" charset="-34"/>
              </a:rPr>
              <a:t>การลดค่าใช้จ่ายด้าน</a:t>
            </a:r>
            <a:r>
              <a:rPr lang="th-TH" sz="2400" dirty="0">
                <a:latin typeface="Anantason" panose="020B0604020202020204" charset="-34"/>
                <a:cs typeface="Anantason" panose="020B0604020202020204" charset="-34"/>
              </a:rPr>
              <a:t>การใช้</a:t>
            </a:r>
            <a:r>
              <a:rPr lang="en-US" sz="2400" dirty="0" err="1">
                <a:latin typeface="Anantason" panose="020B0604020202020204" charset="-34"/>
                <a:cs typeface="Anantason" panose="020B0604020202020204" charset="-34"/>
              </a:rPr>
              <a:t>ไฟฟ้าให้กับโรงพยาบาลเชียงรายประชานุเคราะห์</a:t>
            </a:r>
            <a:r>
              <a:rPr lang="en-US" sz="2400" dirty="0">
                <a:latin typeface="Anantason" panose="020B0604020202020204" charset="-34"/>
                <a:cs typeface="Anantason" panose="020B0604020202020204" charset="-34"/>
              </a:rPr>
              <a:t> </a:t>
            </a:r>
            <a:r>
              <a:rPr lang="en-US" sz="2400" dirty="0" err="1">
                <a:latin typeface="Anantason" panose="020B0604020202020204" charset="-34"/>
                <a:cs typeface="Anantason" panose="020B0604020202020204" charset="-34"/>
              </a:rPr>
              <a:t>จังหวัดเชียงราย</a:t>
            </a:r>
            <a:r>
              <a:rPr lang="en-US" sz="2400" dirty="0">
                <a:latin typeface="Anantason" panose="020B0604020202020204" charset="-34"/>
                <a:cs typeface="Anantason" panose="020B0604020202020204" charset="-34"/>
              </a:rPr>
              <a:t> </a:t>
            </a:r>
            <a:r>
              <a:rPr lang="en-US" sz="2400" dirty="0" err="1">
                <a:latin typeface="Anantason" panose="020B0604020202020204" charset="-34"/>
                <a:cs typeface="Anantason" panose="020B0604020202020204" charset="-34"/>
              </a:rPr>
              <a:t>ลงกว่า</a:t>
            </a:r>
            <a:r>
              <a:rPr lang="en-US" sz="2400" dirty="0">
                <a:latin typeface="Anantason" panose="020B0604020202020204" charset="-34"/>
                <a:cs typeface="Anantason" panose="020B0604020202020204" charset="-34"/>
              </a:rPr>
              <a:t> </a:t>
            </a:r>
            <a:r>
              <a:rPr lang="th-TH" sz="2400" dirty="0">
                <a:latin typeface="Anantason" panose="020B0604020202020204" charset="-34"/>
                <a:cs typeface="Anantason" panose="020B0604020202020204" charset="-34"/>
              </a:rPr>
              <a:t>1</a:t>
            </a:r>
            <a:r>
              <a:rPr lang="en-US" sz="2400" dirty="0">
                <a:latin typeface="Anantason" panose="020B0604020202020204" charset="-34"/>
                <a:cs typeface="Anantason" panose="020B0604020202020204" charset="-34"/>
              </a:rPr>
              <a:t>,</a:t>
            </a:r>
            <a:r>
              <a:rPr lang="th-TH" sz="2400" dirty="0">
                <a:latin typeface="Anantason" panose="020B0604020202020204" charset="-34"/>
                <a:cs typeface="Anantason" panose="020B0604020202020204" charset="-34"/>
              </a:rPr>
              <a:t>000</a:t>
            </a:r>
            <a:r>
              <a:rPr lang="en-US" sz="2400" dirty="0">
                <a:latin typeface="Anantason" panose="020B0604020202020204" charset="-34"/>
                <a:cs typeface="Anantason" panose="020B0604020202020204" charset="-34"/>
              </a:rPr>
              <a:t>,</a:t>
            </a:r>
            <a:r>
              <a:rPr lang="th-TH" sz="2400" dirty="0">
                <a:latin typeface="Anantason" panose="020B0604020202020204" charset="-34"/>
                <a:cs typeface="Anantason" panose="020B0604020202020204" charset="-34"/>
              </a:rPr>
              <a:t>000 </a:t>
            </a:r>
            <a:r>
              <a:rPr lang="en-US" sz="2400" dirty="0" err="1">
                <a:latin typeface="Anantason" panose="020B0604020202020204" charset="-34"/>
                <a:cs typeface="Anantason" panose="020B0604020202020204" charset="-34"/>
              </a:rPr>
              <a:t>บาท</a:t>
            </a:r>
            <a:r>
              <a:rPr lang="en-US" sz="2400" dirty="0">
                <a:latin typeface="Anantason" panose="020B0604020202020204" charset="-34"/>
                <a:cs typeface="Anantason" panose="020B0604020202020204" charset="-34"/>
              </a:rPr>
              <a:t> (</a:t>
            </a:r>
            <a:r>
              <a:rPr lang="en-US" sz="2400" dirty="0" err="1">
                <a:latin typeface="Anantason" panose="020B0604020202020204" charset="-34"/>
                <a:cs typeface="Anantason" panose="020B0604020202020204" charset="-34"/>
              </a:rPr>
              <a:t>หนึ่งล้านบาท</a:t>
            </a:r>
            <a:r>
              <a:rPr lang="en-US" sz="2400" dirty="0">
                <a:latin typeface="Anantason" panose="020B0604020202020204" charset="-34"/>
                <a:cs typeface="Anantason" panose="020B0604020202020204" charset="-34"/>
              </a:rPr>
              <a:t>)</a:t>
            </a:r>
            <a:r>
              <a:rPr lang="th-TH" sz="2400" dirty="0">
                <a:latin typeface="Anantason" panose="020B0604020202020204" charset="-34"/>
                <a:cs typeface="Anantason" panose="020B0604020202020204" charset="-34"/>
              </a:rPr>
              <a:t> ต่อเดือน</a:t>
            </a:r>
            <a:endParaRPr lang="en-US" sz="2400" dirty="0">
              <a:latin typeface="Anantason" panose="020B0604020202020204" charset="-34"/>
              <a:cs typeface="Anantason" panose="020B0604020202020204" charset="-34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DA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95496" y="-99913"/>
            <a:ext cx="18878992" cy="4282482"/>
            <a:chOff x="0" y="0"/>
            <a:chExt cx="7032175" cy="15951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032175" cy="1595168"/>
            </a:xfrm>
            <a:custGeom>
              <a:avLst/>
              <a:gdLst/>
              <a:ahLst/>
              <a:cxnLst/>
              <a:rect l="l" t="t" r="r" b="b"/>
              <a:pathLst>
                <a:path w="7032175" h="1595168">
                  <a:moveTo>
                    <a:pt x="0" y="0"/>
                  </a:moveTo>
                  <a:lnTo>
                    <a:pt x="7032175" y="0"/>
                  </a:lnTo>
                  <a:lnTo>
                    <a:pt x="7032175" y="1595168"/>
                  </a:lnTo>
                  <a:lnTo>
                    <a:pt x="0" y="1595168"/>
                  </a:lnTo>
                  <a:close/>
                </a:path>
              </a:pathLst>
            </a:custGeom>
            <a:gradFill rotWithShape="1">
              <a:gsLst>
                <a:gs pos="0">
                  <a:srgbClr val="36699B">
                    <a:alpha val="100000"/>
                  </a:srgbClr>
                </a:gs>
                <a:gs pos="100000">
                  <a:srgbClr val="EFFDF2">
                    <a:alpha val="0"/>
                  </a:srgbClr>
                </a:gs>
              </a:gsLst>
              <a:lin ang="540000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7032175" cy="1614218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88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441221" y="605192"/>
            <a:ext cx="5123065" cy="512306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93909" y="19234"/>
                  </a:moveTo>
                  <a:lnTo>
                    <a:pt x="793566" y="218891"/>
                  </a:lnTo>
                  <a:cubicBezTo>
                    <a:pt x="805881" y="231206"/>
                    <a:pt x="812800" y="247910"/>
                    <a:pt x="812800" y="265326"/>
                  </a:cubicBezTo>
                  <a:lnTo>
                    <a:pt x="812800" y="547474"/>
                  </a:lnTo>
                  <a:cubicBezTo>
                    <a:pt x="812800" y="564890"/>
                    <a:pt x="805881" y="581594"/>
                    <a:pt x="793566" y="593909"/>
                  </a:cubicBezTo>
                  <a:lnTo>
                    <a:pt x="593909" y="793566"/>
                  </a:lnTo>
                  <a:cubicBezTo>
                    <a:pt x="581594" y="805881"/>
                    <a:pt x="564890" y="812800"/>
                    <a:pt x="547474" y="812800"/>
                  </a:cubicBezTo>
                  <a:lnTo>
                    <a:pt x="265326" y="812800"/>
                  </a:lnTo>
                  <a:cubicBezTo>
                    <a:pt x="247910" y="812800"/>
                    <a:pt x="231206" y="805881"/>
                    <a:pt x="218891" y="793566"/>
                  </a:cubicBezTo>
                  <a:lnTo>
                    <a:pt x="19234" y="593909"/>
                  </a:lnTo>
                  <a:cubicBezTo>
                    <a:pt x="6919" y="581594"/>
                    <a:pt x="0" y="564890"/>
                    <a:pt x="0" y="547474"/>
                  </a:cubicBezTo>
                  <a:lnTo>
                    <a:pt x="0" y="265326"/>
                  </a:lnTo>
                  <a:cubicBezTo>
                    <a:pt x="0" y="247910"/>
                    <a:pt x="6919" y="231206"/>
                    <a:pt x="19234" y="218891"/>
                  </a:cubicBezTo>
                  <a:lnTo>
                    <a:pt x="218891" y="19234"/>
                  </a:lnTo>
                  <a:cubicBezTo>
                    <a:pt x="231206" y="6919"/>
                    <a:pt x="247910" y="0"/>
                    <a:pt x="265326" y="0"/>
                  </a:cubicBezTo>
                  <a:lnTo>
                    <a:pt x="547474" y="0"/>
                  </a:lnTo>
                  <a:cubicBezTo>
                    <a:pt x="564890" y="0"/>
                    <a:pt x="581594" y="6919"/>
                    <a:pt x="593909" y="19234"/>
                  </a:cubicBezTo>
                  <a:close/>
                </a:path>
              </a:pathLst>
            </a:custGeom>
            <a:blipFill>
              <a:blip r:embed="rId2"/>
              <a:stretch>
                <a:fillRect t="-24906" b="-24906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13579988" y="2264669"/>
            <a:ext cx="3458806" cy="2655869"/>
          </a:xfrm>
          <a:custGeom>
            <a:avLst/>
            <a:gdLst/>
            <a:ahLst/>
            <a:cxnLst/>
            <a:rect l="l" t="t" r="r" b="b"/>
            <a:pathLst>
              <a:path w="3458806" h="2655869">
                <a:moveTo>
                  <a:pt x="0" y="0"/>
                </a:moveTo>
                <a:lnTo>
                  <a:pt x="3458806" y="0"/>
                </a:lnTo>
                <a:lnTo>
                  <a:pt x="3458806" y="2655869"/>
                </a:lnTo>
                <a:lnTo>
                  <a:pt x="0" y="26558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828874" y="6733462"/>
            <a:ext cx="7568172" cy="2034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979"/>
              </a:lnSpc>
            </a:pPr>
            <a:r>
              <a:rPr lang="en-US" sz="6999">
                <a:solidFill>
                  <a:srgbClr val="36699B"/>
                </a:solidFill>
                <a:cs typeface="เอฟซี มินิมอล Bold"/>
              </a:rPr>
              <a:t>ความสำเร็จ</a:t>
            </a:r>
          </a:p>
          <a:p>
            <a:pPr algn="just">
              <a:lnSpc>
                <a:spcPts val="7979"/>
              </a:lnSpc>
            </a:pPr>
            <a:r>
              <a:rPr lang="en-US" sz="6999">
                <a:solidFill>
                  <a:srgbClr val="36699B"/>
                </a:solidFill>
                <a:cs typeface="เอฟซี มินิมอล Bold"/>
              </a:rPr>
              <a:t>ในปีที่ผ่านมา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53539" y="6278797"/>
            <a:ext cx="11203558" cy="23852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ts val="3079"/>
              </a:lnSpc>
              <a:buFont typeface="Arial" panose="020B0604020202020204" pitchFamily="34" charset="0"/>
              <a:buChar char="•"/>
            </a:pPr>
            <a:r>
              <a:rPr lang="th-TH" sz="2199" dirty="0">
                <a:solidFill>
                  <a:srgbClr val="2D5372"/>
                </a:solidFill>
                <a:latin typeface="Anantason" panose="020B0604020202020204" charset="-34"/>
                <a:cs typeface="Anantason" panose="020B0604020202020204" charset="-34"/>
              </a:rPr>
              <a:t>ติดตั้งโซล่าเซลล์ขนาด     1,280 กิโลวัตต์ ให้กับโรงพยาบาลหนองคาย จ.หนองคาย</a:t>
            </a:r>
          </a:p>
          <a:p>
            <a:pPr marL="342900" indent="-342900">
              <a:lnSpc>
                <a:spcPts val="3079"/>
              </a:lnSpc>
              <a:buFont typeface="Arial" panose="020B0604020202020204" pitchFamily="34" charset="0"/>
              <a:buChar char="•"/>
            </a:pPr>
            <a:r>
              <a:rPr lang="th-TH" sz="2199" dirty="0">
                <a:solidFill>
                  <a:srgbClr val="2D5372"/>
                </a:solidFill>
                <a:latin typeface="Anantason" panose="020B0604020202020204" charset="-34"/>
                <a:cs typeface="Anantason" panose="020B0604020202020204" charset="-34"/>
              </a:rPr>
              <a:t>ติดตั้งโซล่าเซลล์ขนาด        792 กิโลวัตต์ ให้กับโรงพยาบาลสวรรคประชารักษ์ จ.นครสวรรค</a:t>
            </a:r>
          </a:p>
          <a:p>
            <a:pPr marL="342900" indent="-342900">
              <a:lnSpc>
                <a:spcPts val="3079"/>
              </a:lnSpc>
              <a:buFont typeface="Arial" panose="020B0604020202020204" pitchFamily="34" charset="0"/>
              <a:buChar char="•"/>
            </a:pPr>
            <a:r>
              <a:rPr lang="th-TH" sz="2199" dirty="0">
                <a:solidFill>
                  <a:srgbClr val="2D5372"/>
                </a:solidFill>
                <a:latin typeface="Anantason" panose="020B0604020202020204" charset="-34"/>
                <a:cs typeface="Anantason" panose="020B0604020202020204" charset="-34"/>
              </a:rPr>
              <a:t>ติดตั้งโซล่าเซลล์ขนาด        200 กิโลวัตต์ ให้กับห้างแมคโคร จ.กรุงเทพ</a:t>
            </a:r>
          </a:p>
          <a:p>
            <a:pPr marL="342900" indent="-342900">
              <a:lnSpc>
                <a:spcPts val="3079"/>
              </a:lnSpc>
              <a:buFont typeface="Arial" panose="020B0604020202020204" pitchFamily="34" charset="0"/>
              <a:buChar char="•"/>
            </a:pPr>
            <a:r>
              <a:rPr lang="th-TH" sz="2199" dirty="0">
                <a:solidFill>
                  <a:srgbClr val="2D5372"/>
                </a:solidFill>
                <a:latin typeface="Anantason" panose="020B0604020202020204" charset="-34"/>
                <a:cs typeface="Anantason" panose="020B0604020202020204" charset="-34"/>
              </a:rPr>
              <a:t>ติดตั้งโซล่าเซลล์ขนาด        378 กิโลวัตต์ ให้กับบริษัทบลูชิป ไมโครเฮาร์ส์ จ.เชียงใหม่</a:t>
            </a:r>
          </a:p>
          <a:p>
            <a:pPr marL="342900" indent="-342900">
              <a:lnSpc>
                <a:spcPts val="3079"/>
              </a:lnSpc>
              <a:buFont typeface="Arial" panose="020B0604020202020204" pitchFamily="34" charset="0"/>
              <a:buChar char="•"/>
            </a:pPr>
            <a:r>
              <a:rPr lang="th-TH" sz="2199" dirty="0">
                <a:solidFill>
                  <a:srgbClr val="2D5372"/>
                </a:solidFill>
                <a:latin typeface="Anantason" panose="020B0604020202020204" charset="-34"/>
                <a:cs typeface="Anantason" panose="020B0604020202020204" charset="-34"/>
              </a:rPr>
              <a:t>ติดตั้งโซล่าเซลล์ขนาด        200 กิโลวัตต์ ให้กับห้างแมคโคร สุขุมวิท 77 จ.กรุงเทพ</a:t>
            </a:r>
          </a:p>
          <a:p>
            <a:pPr marL="342900" indent="-342900">
              <a:lnSpc>
                <a:spcPts val="3079"/>
              </a:lnSpc>
              <a:buFont typeface="Arial" panose="020B0604020202020204" pitchFamily="34" charset="0"/>
              <a:buChar char="•"/>
            </a:pPr>
            <a:r>
              <a:rPr lang="th-TH" sz="2199" dirty="0">
                <a:solidFill>
                  <a:srgbClr val="2D5372"/>
                </a:solidFill>
                <a:latin typeface="Anantason" panose="020B0604020202020204" charset="-34"/>
                <a:cs typeface="Anantason" panose="020B0604020202020204" charset="-34"/>
              </a:rPr>
              <a:t>ติดตั้งโซล่าฟาร์มขนาด 20,000 กิโลวัตต์ ให้กับบริษัทเอเซีนซีเมนต์ จำกัด จ.สระบุรี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303809" y="5670035"/>
            <a:ext cx="7853288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199"/>
              </a:lnSpc>
            </a:pPr>
            <a:r>
              <a:rPr lang="en-US" sz="2999" dirty="0" err="1">
                <a:solidFill>
                  <a:srgbClr val="2D5372"/>
                </a:solidFill>
                <a:latin typeface="เอฟซี มินิมอล Bold"/>
                <a:cs typeface="เอฟซี มินิมอล Bold"/>
              </a:rPr>
              <a:t>กิจกรรมปี</a:t>
            </a:r>
            <a:r>
              <a:rPr lang="en-US" sz="2999" dirty="0">
                <a:solidFill>
                  <a:srgbClr val="2D5372"/>
                </a:solidFill>
                <a:latin typeface="เอฟซี มินิมอล Bold"/>
                <a:cs typeface="เอฟซี มินิมอล Bold"/>
              </a:rPr>
              <a:t> </a:t>
            </a:r>
            <a:r>
              <a:rPr lang="th-TH" sz="2999" dirty="0">
                <a:solidFill>
                  <a:srgbClr val="2D5372"/>
                </a:solidFill>
                <a:latin typeface="เอฟซี มินิมอล Bold"/>
                <a:cs typeface="เอฟซี มินิมอล Bold"/>
              </a:rPr>
              <a:t>ค.ศ.</a:t>
            </a:r>
            <a:r>
              <a:rPr lang="en-US" sz="2999" dirty="0">
                <a:solidFill>
                  <a:srgbClr val="2D5372"/>
                </a:solidFill>
                <a:latin typeface="เอฟซี มินิมอล Bold"/>
                <a:cs typeface="เอฟซี มินิมอล Bold"/>
              </a:rPr>
              <a:t>2022</a:t>
            </a:r>
            <a:r>
              <a:rPr lang="th-TH" sz="2999" dirty="0">
                <a:solidFill>
                  <a:srgbClr val="2D5372"/>
                </a:solidFill>
                <a:latin typeface="เอฟซี มินิมอล Bold"/>
                <a:cs typeface="เอฟซี มินิมอล Bold"/>
              </a:rPr>
              <a:t> - 2023</a:t>
            </a:r>
            <a:endParaRPr lang="en-US" sz="2999" dirty="0">
              <a:solidFill>
                <a:srgbClr val="2D5372"/>
              </a:solidFill>
              <a:latin typeface="เอฟซี มินิมอล Bold"/>
              <a:cs typeface="เอฟซี มินิมอล Bold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-326853" y="9754548"/>
            <a:ext cx="18844313" cy="722904"/>
            <a:chOff x="0" y="0"/>
            <a:chExt cx="4963111" cy="19039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963111" cy="190395"/>
            </a:xfrm>
            <a:custGeom>
              <a:avLst/>
              <a:gdLst/>
              <a:ahLst/>
              <a:cxnLst/>
              <a:rect l="l" t="t" r="r" b="b"/>
              <a:pathLst>
                <a:path w="4963111" h="190395">
                  <a:moveTo>
                    <a:pt x="0" y="0"/>
                  </a:moveTo>
                  <a:lnTo>
                    <a:pt x="4963111" y="0"/>
                  </a:lnTo>
                  <a:lnTo>
                    <a:pt x="4963111" y="190395"/>
                  </a:lnTo>
                  <a:lnTo>
                    <a:pt x="0" y="190395"/>
                  </a:lnTo>
                  <a:close/>
                </a:path>
              </a:pathLst>
            </a:custGeom>
            <a:solidFill>
              <a:srgbClr val="2D5372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4963111" cy="2094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</p:spTree>
  </p:cSld>
  <p:clrMapOvr>
    <a:masterClrMapping/>
  </p:clrMapOvr>
  <p:transition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7A0A77F-0E82-4C9A-D2D0-D7B8F76DE74E}"/>
              </a:ext>
            </a:extLst>
          </p:cNvPr>
          <p:cNvGrpSpPr/>
          <p:nvPr/>
        </p:nvGrpSpPr>
        <p:grpSpPr>
          <a:xfrm>
            <a:off x="-295496" y="-99913"/>
            <a:ext cx="18878992" cy="4282482"/>
            <a:chOff x="0" y="0"/>
            <a:chExt cx="7032175" cy="159516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FCC7D35E-496F-FA59-EEE7-75CB5C68D80F}"/>
                </a:ext>
              </a:extLst>
            </p:cNvPr>
            <p:cNvSpPr/>
            <p:nvPr/>
          </p:nvSpPr>
          <p:spPr>
            <a:xfrm>
              <a:off x="0" y="0"/>
              <a:ext cx="7032175" cy="1595168"/>
            </a:xfrm>
            <a:custGeom>
              <a:avLst/>
              <a:gdLst/>
              <a:ahLst/>
              <a:cxnLst/>
              <a:rect l="l" t="t" r="r" b="b"/>
              <a:pathLst>
                <a:path w="7032175" h="1595168">
                  <a:moveTo>
                    <a:pt x="0" y="0"/>
                  </a:moveTo>
                  <a:lnTo>
                    <a:pt x="7032175" y="0"/>
                  </a:lnTo>
                  <a:lnTo>
                    <a:pt x="7032175" y="1595168"/>
                  </a:lnTo>
                  <a:lnTo>
                    <a:pt x="0" y="1595168"/>
                  </a:lnTo>
                  <a:close/>
                </a:path>
              </a:pathLst>
            </a:custGeom>
            <a:gradFill rotWithShape="1">
              <a:gsLst>
                <a:gs pos="0">
                  <a:srgbClr val="36699B">
                    <a:alpha val="100000"/>
                  </a:srgbClr>
                </a:gs>
                <a:gs pos="100000">
                  <a:srgbClr val="EFFDF2">
                    <a:alpha val="0"/>
                  </a:srgbClr>
                </a:gs>
              </a:gsLst>
              <a:lin ang="5400000"/>
            </a:gra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D92DB269-AF2B-79E3-2D43-F8720EA7EEB1}"/>
                </a:ext>
              </a:extLst>
            </p:cNvPr>
            <p:cNvSpPr txBox="1"/>
            <p:nvPr/>
          </p:nvSpPr>
          <p:spPr>
            <a:xfrm>
              <a:off x="0" y="-19050"/>
              <a:ext cx="7032175" cy="1614218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885"/>
                </a:lnSpc>
              </a:pPr>
              <a:endParaRPr/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0B333797-C951-8C5A-9F93-2F2A73108244}"/>
              </a:ext>
            </a:extLst>
          </p:cNvPr>
          <p:cNvGrpSpPr/>
          <p:nvPr/>
        </p:nvGrpSpPr>
        <p:grpSpPr>
          <a:xfrm>
            <a:off x="-326853" y="9754548"/>
            <a:ext cx="18844313" cy="722904"/>
            <a:chOff x="0" y="0"/>
            <a:chExt cx="4963111" cy="190395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40094B0F-24E5-2756-6D1F-56E2B50E24CB}"/>
                </a:ext>
              </a:extLst>
            </p:cNvPr>
            <p:cNvSpPr/>
            <p:nvPr/>
          </p:nvSpPr>
          <p:spPr>
            <a:xfrm>
              <a:off x="0" y="0"/>
              <a:ext cx="4963111" cy="190395"/>
            </a:xfrm>
            <a:custGeom>
              <a:avLst/>
              <a:gdLst/>
              <a:ahLst/>
              <a:cxnLst/>
              <a:rect l="l" t="t" r="r" b="b"/>
              <a:pathLst>
                <a:path w="4963111" h="190395">
                  <a:moveTo>
                    <a:pt x="0" y="0"/>
                  </a:moveTo>
                  <a:lnTo>
                    <a:pt x="4963111" y="0"/>
                  </a:lnTo>
                  <a:lnTo>
                    <a:pt x="4963111" y="190395"/>
                  </a:lnTo>
                  <a:lnTo>
                    <a:pt x="0" y="190395"/>
                  </a:lnTo>
                  <a:close/>
                </a:path>
              </a:pathLst>
            </a:custGeom>
            <a:solidFill>
              <a:srgbClr val="2D5372"/>
            </a:solidFill>
          </p:spPr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5B159D8C-4965-DC6D-73E2-8AC87EEE736B}"/>
                </a:ext>
              </a:extLst>
            </p:cNvPr>
            <p:cNvSpPr txBox="1"/>
            <p:nvPr/>
          </p:nvSpPr>
          <p:spPr>
            <a:xfrm>
              <a:off x="0" y="-19050"/>
              <a:ext cx="4963111" cy="2094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9CCFB906-38FD-FE08-8538-3E5BDD34E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1509"/>
            <a:ext cx="18303686" cy="9866057"/>
          </a:xfrm>
          <a:prstGeom prst="rect">
            <a:avLst/>
          </a:prstGeom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id="{321E4455-614E-D5AD-9A0A-E3406EE96E3A}"/>
              </a:ext>
            </a:extLst>
          </p:cNvPr>
          <p:cNvSpPr txBox="1"/>
          <p:nvPr/>
        </p:nvSpPr>
        <p:spPr>
          <a:xfrm>
            <a:off x="4038600" y="7611513"/>
            <a:ext cx="5190926" cy="2034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979"/>
              </a:lnSpc>
            </a:pPr>
            <a:r>
              <a:rPr lang="en-US" sz="6999" dirty="0" err="1">
                <a:solidFill>
                  <a:srgbClr val="36699B"/>
                </a:solidFill>
                <a:cs typeface="เอฟซี มินิมอล Bold"/>
              </a:rPr>
              <a:t>ความสำเร็จ</a:t>
            </a:r>
            <a:endParaRPr lang="en-US" sz="6999" dirty="0">
              <a:solidFill>
                <a:srgbClr val="36699B"/>
              </a:solidFill>
              <a:cs typeface="เอฟซี มินิมอล Bold"/>
            </a:endParaRPr>
          </a:p>
          <a:p>
            <a:pPr algn="just">
              <a:lnSpc>
                <a:spcPts val="7979"/>
              </a:lnSpc>
            </a:pPr>
            <a:r>
              <a:rPr lang="en-US" sz="6999" dirty="0" err="1">
                <a:solidFill>
                  <a:srgbClr val="36699B"/>
                </a:solidFill>
                <a:cs typeface="เอฟซี มินิมอล Bold"/>
              </a:rPr>
              <a:t>ในปีที่ผ่านมา</a:t>
            </a:r>
            <a:endParaRPr lang="en-US" sz="6999" dirty="0">
              <a:solidFill>
                <a:srgbClr val="36699B"/>
              </a:solidFill>
              <a:cs typeface="เอฟซี มินิมอล Bold"/>
            </a:endParaRPr>
          </a:p>
        </p:txBody>
      </p:sp>
    </p:spTree>
    <p:extLst>
      <p:ext uri="{BB962C8B-B14F-4D97-AF65-F5344CB8AC3E}">
        <p14:creationId xmlns:p14="http://schemas.microsoft.com/office/powerpoint/2010/main" val="16879025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7A0A77F-0E82-4C9A-D2D0-D7B8F76DE74E}"/>
              </a:ext>
            </a:extLst>
          </p:cNvPr>
          <p:cNvGrpSpPr/>
          <p:nvPr/>
        </p:nvGrpSpPr>
        <p:grpSpPr>
          <a:xfrm>
            <a:off x="-295496" y="-99913"/>
            <a:ext cx="18878992" cy="4282482"/>
            <a:chOff x="0" y="0"/>
            <a:chExt cx="7032175" cy="159516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FCC7D35E-496F-FA59-EEE7-75CB5C68D80F}"/>
                </a:ext>
              </a:extLst>
            </p:cNvPr>
            <p:cNvSpPr/>
            <p:nvPr/>
          </p:nvSpPr>
          <p:spPr>
            <a:xfrm>
              <a:off x="0" y="0"/>
              <a:ext cx="7032175" cy="1595168"/>
            </a:xfrm>
            <a:custGeom>
              <a:avLst/>
              <a:gdLst/>
              <a:ahLst/>
              <a:cxnLst/>
              <a:rect l="l" t="t" r="r" b="b"/>
              <a:pathLst>
                <a:path w="7032175" h="1595168">
                  <a:moveTo>
                    <a:pt x="0" y="0"/>
                  </a:moveTo>
                  <a:lnTo>
                    <a:pt x="7032175" y="0"/>
                  </a:lnTo>
                  <a:lnTo>
                    <a:pt x="7032175" y="1595168"/>
                  </a:lnTo>
                  <a:lnTo>
                    <a:pt x="0" y="1595168"/>
                  </a:lnTo>
                  <a:close/>
                </a:path>
              </a:pathLst>
            </a:custGeom>
            <a:gradFill rotWithShape="1">
              <a:gsLst>
                <a:gs pos="0">
                  <a:srgbClr val="36699B">
                    <a:alpha val="100000"/>
                  </a:srgbClr>
                </a:gs>
                <a:gs pos="100000">
                  <a:srgbClr val="EFFDF2">
                    <a:alpha val="0"/>
                  </a:srgbClr>
                </a:gs>
              </a:gsLst>
              <a:lin ang="5400000"/>
            </a:gra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D92DB269-AF2B-79E3-2D43-F8720EA7EEB1}"/>
                </a:ext>
              </a:extLst>
            </p:cNvPr>
            <p:cNvSpPr txBox="1"/>
            <p:nvPr/>
          </p:nvSpPr>
          <p:spPr>
            <a:xfrm>
              <a:off x="0" y="-19050"/>
              <a:ext cx="7032175" cy="1614218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885"/>
                </a:lnSpc>
              </a:pPr>
              <a:endParaRPr/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0B333797-C951-8C5A-9F93-2F2A73108244}"/>
              </a:ext>
            </a:extLst>
          </p:cNvPr>
          <p:cNvGrpSpPr/>
          <p:nvPr/>
        </p:nvGrpSpPr>
        <p:grpSpPr>
          <a:xfrm>
            <a:off x="-326853" y="9754548"/>
            <a:ext cx="18844313" cy="722904"/>
            <a:chOff x="0" y="0"/>
            <a:chExt cx="4963111" cy="190395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40094B0F-24E5-2756-6D1F-56E2B50E24CB}"/>
                </a:ext>
              </a:extLst>
            </p:cNvPr>
            <p:cNvSpPr/>
            <p:nvPr/>
          </p:nvSpPr>
          <p:spPr>
            <a:xfrm>
              <a:off x="0" y="0"/>
              <a:ext cx="4963111" cy="190395"/>
            </a:xfrm>
            <a:custGeom>
              <a:avLst/>
              <a:gdLst/>
              <a:ahLst/>
              <a:cxnLst/>
              <a:rect l="l" t="t" r="r" b="b"/>
              <a:pathLst>
                <a:path w="4963111" h="190395">
                  <a:moveTo>
                    <a:pt x="0" y="0"/>
                  </a:moveTo>
                  <a:lnTo>
                    <a:pt x="4963111" y="0"/>
                  </a:lnTo>
                  <a:lnTo>
                    <a:pt x="4963111" y="190395"/>
                  </a:lnTo>
                  <a:lnTo>
                    <a:pt x="0" y="190395"/>
                  </a:lnTo>
                  <a:close/>
                </a:path>
              </a:pathLst>
            </a:custGeom>
            <a:solidFill>
              <a:srgbClr val="2D5372"/>
            </a:solidFill>
          </p:spPr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5B159D8C-4965-DC6D-73E2-8AC87EEE736B}"/>
                </a:ext>
              </a:extLst>
            </p:cNvPr>
            <p:cNvSpPr txBox="1"/>
            <p:nvPr/>
          </p:nvSpPr>
          <p:spPr>
            <a:xfrm>
              <a:off x="0" y="-19050"/>
              <a:ext cx="4963111" cy="2094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24096AA-145E-0D09-D23A-9108D5A0A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2" y="-1658"/>
            <a:ext cx="18284687" cy="97562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915740-858E-E865-15F2-E174A81E7A8B}"/>
              </a:ext>
            </a:extLst>
          </p:cNvPr>
          <p:cNvSpPr txBox="1"/>
          <p:nvPr/>
        </p:nvSpPr>
        <p:spPr>
          <a:xfrm>
            <a:off x="13097074" y="7909560"/>
            <a:ext cx="5190926" cy="2034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979"/>
              </a:lnSpc>
            </a:pPr>
            <a:r>
              <a:rPr lang="en-US" sz="6999" dirty="0" err="1">
                <a:solidFill>
                  <a:srgbClr val="36699B"/>
                </a:solidFill>
                <a:cs typeface="เอฟซี มินิมอล Bold"/>
              </a:rPr>
              <a:t>ความสำเร็จ</a:t>
            </a:r>
            <a:endParaRPr lang="en-US" sz="6999" dirty="0">
              <a:solidFill>
                <a:srgbClr val="36699B"/>
              </a:solidFill>
              <a:cs typeface="เอฟซี มินิมอล Bold"/>
            </a:endParaRPr>
          </a:p>
          <a:p>
            <a:pPr algn="just">
              <a:lnSpc>
                <a:spcPts val="7979"/>
              </a:lnSpc>
            </a:pPr>
            <a:r>
              <a:rPr lang="en-US" sz="6999" dirty="0" err="1">
                <a:solidFill>
                  <a:srgbClr val="36699B"/>
                </a:solidFill>
                <a:cs typeface="เอฟซี มินิมอล Bold"/>
              </a:rPr>
              <a:t>ในปีที่ผ่านมา</a:t>
            </a:r>
            <a:endParaRPr lang="en-US" sz="6999" dirty="0">
              <a:solidFill>
                <a:srgbClr val="36699B"/>
              </a:solidFill>
              <a:cs typeface="เอฟซี มินิมอล Bold"/>
            </a:endParaRPr>
          </a:p>
        </p:txBody>
      </p:sp>
    </p:spTree>
    <p:extLst>
      <p:ext uri="{BB962C8B-B14F-4D97-AF65-F5344CB8AC3E}">
        <p14:creationId xmlns:p14="http://schemas.microsoft.com/office/powerpoint/2010/main" val="25454598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7A0A77F-0E82-4C9A-D2D0-D7B8F76DE74E}"/>
              </a:ext>
            </a:extLst>
          </p:cNvPr>
          <p:cNvGrpSpPr/>
          <p:nvPr/>
        </p:nvGrpSpPr>
        <p:grpSpPr>
          <a:xfrm>
            <a:off x="-295496" y="-99913"/>
            <a:ext cx="18878992" cy="4282482"/>
            <a:chOff x="0" y="0"/>
            <a:chExt cx="7032175" cy="159516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FCC7D35E-496F-FA59-EEE7-75CB5C68D80F}"/>
                </a:ext>
              </a:extLst>
            </p:cNvPr>
            <p:cNvSpPr/>
            <p:nvPr/>
          </p:nvSpPr>
          <p:spPr>
            <a:xfrm>
              <a:off x="0" y="0"/>
              <a:ext cx="7032175" cy="1595168"/>
            </a:xfrm>
            <a:custGeom>
              <a:avLst/>
              <a:gdLst/>
              <a:ahLst/>
              <a:cxnLst/>
              <a:rect l="l" t="t" r="r" b="b"/>
              <a:pathLst>
                <a:path w="7032175" h="1595168">
                  <a:moveTo>
                    <a:pt x="0" y="0"/>
                  </a:moveTo>
                  <a:lnTo>
                    <a:pt x="7032175" y="0"/>
                  </a:lnTo>
                  <a:lnTo>
                    <a:pt x="7032175" y="1595168"/>
                  </a:lnTo>
                  <a:lnTo>
                    <a:pt x="0" y="1595168"/>
                  </a:lnTo>
                  <a:close/>
                </a:path>
              </a:pathLst>
            </a:custGeom>
            <a:gradFill rotWithShape="1">
              <a:gsLst>
                <a:gs pos="0">
                  <a:srgbClr val="36699B">
                    <a:alpha val="100000"/>
                  </a:srgbClr>
                </a:gs>
                <a:gs pos="100000">
                  <a:srgbClr val="EFFDF2">
                    <a:alpha val="0"/>
                  </a:srgbClr>
                </a:gs>
              </a:gsLst>
              <a:lin ang="5400000"/>
            </a:gra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D92DB269-AF2B-79E3-2D43-F8720EA7EEB1}"/>
                </a:ext>
              </a:extLst>
            </p:cNvPr>
            <p:cNvSpPr txBox="1"/>
            <p:nvPr/>
          </p:nvSpPr>
          <p:spPr>
            <a:xfrm>
              <a:off x="0" y="-19050"/>
              <a:ext cx="7032175" cy="1614218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885"/>
                </a:lnSpc>
              </a:pPr>
              <a:endParaRPr/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0B333797-C951-8C5A-9F93-2F2A73108244}"/>
              </a:ext>
            </a:extLst>
          </p:cNvPr>
          <p:cNvGrpSpPr/>
          <p:nvPr/>
        </p:nvGrpSpPr>
        <p:grpSpPr>
          <a:xfrm>
            <a:off x="-326853" y="9754548"/>
            <a:ext cx="18844313" cy="722904"/>
            <a:chOff x="0" y="0"/>
            <a:chExt cx="4963111" cy="190395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40094B0F-24E5-2756-6D1F-56E2B50E24CB}"/>
                </a:ext>
              </a:extLst>
            </p:cNvPr>
            <p:cNvSpPr/>
            <p:nvPr/>
          </p:nvSpPr>
          <p:spPr>
            <a:xfrm>
              <a:off x="0" y="0"/>
              <a:ext cx="4963111" cy="190395"/>
            </a:xfrm>
            <a:custGeom>
              <a:avLst/>
              <a:gdLst/>
              <a:ahLst/>
              <a:cxnLst/>
              <a:rect l="l" t="t" r="r" b="b"/>
              <a:pathLst>
                <a:path w="4963111" h="190395">
                  <a:moveTo>
                    <a:pt x="0" y="0"/>
                  </a:moveTo>
                  <a:lnTo>
                    <a:pt x="4963111" y="0"/>
                  </a:lnTo>
                  <a:lnTo>
                    <a:pt x="4963111" y="190395"/>
                  </a:lnTo>
                  <a:lnTo>
                    <a:pt x="0" y="190395"/>
                  </a:lnTo>
                  <a:close/>
                </a:path>
              </a:pathLst>
            </a:custGeom>
            <a:solidFill>
              <a:srgbClr val="2D5372"/>
            </a:solidFill>
          </p:spPr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5B159D8C-4965-DC6D-73E2-8AC87EEE736B}"/>
                </a:ext>
              </a:extLst>
            </p:cNvPr>
            <p:cNvSpPr txBox="1"/>
            <p:nvPr/>
          </p:nvSpPr>
          <p:spPr>
            <a:xfrm>
              <a:off x="0" y="-19050"/>
              <a:ext cx="4963111" cy="2094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D0A02E1-0E7C-2A8D-4DAC-CF5AF4B56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9914"/>
            <a:ext cx="18288000" cy="9854461"/>
          </a:xfrm>
          <a:prstGeom prst="rect">
            <a:avLst/>
          </a:prstGeom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D1B44290-3747-D8B5-8877-154736765866}"/>
              </a:ext>
            </a:extLst>
          </p:cNvPr>
          <p:cNvSpPr txBox="1"/>
          <p:nvPr/>
        </p:nvSpPr>
        <p:spPr>
          <a:xfrm>
            <a:off x="4038600" y="7611513"/>
            <a:ext cx="5190926" cy="2034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979"/>
              </a:lnSpc>
            </a:pPr>
            <a:r>
              <a:rPr lang="en-US" sz="6999" dirty="0" err="1">
                <a:solidFill>
                  <a:srgbClr val="36699B"/>
                </a:solidFill>
                <a:cs typeface="เอฟซี มินิมอล Bold"/>
              </a:rPr>
              <a:t>ความสำเร็จ</a:t>
            </a:r>
            <a:endParaRPr lang="en-US" sz="6999" dirty="0">
              <a:solidFill>
                <a:srgbClr val="36699B"/>
              </a:solidFill>
              <a:cs typeface="เอฟซี มินิมอล Bold"/>
            </a:endParaRPr>
          </a:p>
          <a:p>
            <a:pPr algn="just">
              <a:lnSpc>
                <a:spcPts val="7979"/>
              </a:lnSpc>
            </a:pPr>
            <a:r>
              <a:rPr lang="en-US" sz="6999" dirty="0" err="1">
                <a:solidFill>
                  <a:srgbClr val="36699B"/>
                </a:solidFill>
                <a:cs typeface="เอฟซี มินิมอล Bold"/>
              </a:rPr>
              <a:t>ในปีที่ผ่านมา</a:t>
            </a:r>
            <a:endParaRPr lang="en-US" sz="6999" dirty="0">
              <a:solidFill>
                <a:srgbClr val="36699B"/>
              </a:solidFill>
              <a:cs typeface="เอฟซี มินิมอล Bold"/>
            </a:endParaRPr>
          </a:p>
        </p:txBody>
      </p:sp>
    </p:spTree>
    <p:extLst>
      <p:ext uri="{BB962C8B-B14F-4D97-AF65-F5344CB8AC3E}">
        <p14:creationId xmlns:p14="http://schemas.microsoft.com/office/powerpoint/2010/main" val="7851547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7A0A77F-0E82-4C9A-D2D0-D7B8F76DE74E}"/>
              </a:ext>
            </a:extLst>
          </p:cNvPr>
          <p:cNvGrpSpPr/>
          <p:nvPr/>
        </p:nvGrpSpPr>
        <p:grpSpPr>
          <a:xfrm>
            <a:off x="-295496" y="-99913"/>
            <a:ext cx="18878992" cy="4282482"/>
            <a:chOff x="0" y="0"/>
            <a:chExt cx="7032175" cy="159516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FCC7D35E-496F-FA59-EEE7-75CB5C68D80F}"/>
                </a:ext>
              </a:extLst>
            </p:cNvPr>
            <p:cNvSpPr/>
            <p:nvPr/>
          </p:nvSpPr>
          <p:spPr>
            <a:xfrm>
              <a:off x="0" y="0"/>
              <a:ext cx="7032175" cy="1595168"/>
            </a:xfrm>
            <a:custGeom>
              <a:avLst/>
              <a:gdLst/>
              <a:ahLst/>
              <a:cxnLst/>
              <a:rect l="l" t="t" r="r" b="b"/>
              <a:pathLst>
                <a:path w="7032175" h="1595168">
                  <a:moveTo>
                    <a:pt x="0" y="0"/>
                  </a:moveTo>
                  <a:lnTo>
                    <a:pt x="7032175" y="0"/>
                  </a:lnTo>
                  <a:lnTo>
                    <a:pt x="7032175" y="1595168"/>
                  </a:lnTo>
                  <a:lnTo>
                    <a:pt x="0" y="1595168"/>
                  </a:lnTo>
                  <a:close/>
                </a:path>
              </a:pathLst>
            </a:custGeom>
            <a:gradFill rotWithShape="1">
              <a:gsLst>
                <a:gs pos="0">
                  <a:srgbClr val="36699B">
                    <a:alpha val="100000"/>
                  </a:srgbClr>
                </a:gs>
                <a:gs pos="100000">
                  <a:srgbClr val="EFFDF2">
                    <a:alpha val="0"/>
                  </a:srgbClr>
                </a:gs>
              </a:gsLst>
              <a:lin ang="5400000"/>
            </a:gra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D92DB269-AF2B-79E3-2D43-F8720EA7EEB1}"/>
                </a:ext>
              </a:extLst>
            </p:cNvPr>
            <p:cNvSpPr txBox="1"/>
            <p:nvPr/>
          </p:nvSpPr>
          <p:spPr>
            <a:xfrm>
              <a:off x="0" y="-19050"/>
              <a:ext cx="7032175" cy="1614218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885"/>
                </a:lnSpc>
              </a:pPr>
              <a:endParaRPr/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0B333797-C951-8C5A-9F93-2F2A73108244}"/>
              </a:ext>
            </a:extLst>
          </p:cNvPr>
          <p:cNvGrpSpPr/>
          <p:nvPr/>
        </p:nvGrpSpPr>
        <p:grpSpPr>
          <a:xfrm>
            <a:off x="-326853" y="9754548"/>
            <a:ext cx="18844313" cy="722904"/>
            <a:chOff x="0" y="0"/>
            <a:chExt cx="4963111" cy="190395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40094B0F-24E5-2756-6D1F-56E2B50E24CB}"/>
                </a:ext>
              </a:extLst>
            </p:cNvPr>
            <p:cNvSpPr/>
            <p:nvPr/>
          </p:nvSpPr>
          <p:spPr>
            <a:xfrm>
              <a:off x="0" y="0"/>
              <a:ext cx="4963111" cy="190395"/>
            </a:xfrm>
            <a:custGeom>
              <a:avLst/>
              <a:gdLst/>
              <a:ahLst/>
              <a:cxnLst/>
              <a:rect l="l" t="t" r="r" b="b"/>
              <a:pathLst>
                <a:path w="4963111" h="190395">
                  <a:moveTo>
                    <a:pt x="0" y="0"/>
                  </a:moveTo>
                  <a:lnTo>
                    <a:pt x="4963111" y="0"/>
                  </a:lnTo>
                  <a:lnTo>
                    <a:pt x="4963111" y="190395"/>
                  </a:lnTo>
                  <a:lnTo>
                    <a:pt x="0" y="190395"/>
                  </a:lnTo>
                  <a:close/>
                </a:path>
              </a:pathLst>
            </a:custGeom>
            <a:solidFill>
              <a:srgbClr val="2D5372"/>
            </a:solidFill>
          </p:spPr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5B159D8C-4965-DC6D-73E2-8AC87EEE736B}"/>
                </a:ext>
              </a:extLst>
            </p:cNvPr>
            <p:cNvSpPr txBox="1"/>
            <p:nvPr/>
          </p:nvSpPr>
          <p:spPr>
            <a:xfrm>
              <a:off x="0" y="-19050"/>
              <a:ext cx="4963111" cy="2094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B47AD71-4C9F-651A-A52F-AED79148C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5" y="-99913"/>
            <a:ext cx="18271435" cy="9854461"/>
          </a:xfrm>
          <a:prstGeom prst="rect">
            <a:avLst/>
          </a:prstGeom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9373927A-7DBB-4750-3931-D52CAA947FF1}"/>
              </a:ext>
            </a:extLst>
          </p:cNvPr>
          <p:cNvSpPr txBox="1"/>
          <p:nvPr/>
        </p:nvSpPr>
        <p:spPr>
          <a:xfrm>
            <a:off x="4038600" y="7611513"/>
            <a:ext cx="5190926" cy="2034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979"/>
              </a:lnSpc>
            </a:pPr>
            <a:r>
              <a:rPr lang="en-US" sz="6999" dirty="0" err="1">
                <a:solidFill>
                  <a:srgbClr val="36699B"/>
                </a:solidFill>
                <a:cs typeface="เอฟซี มินิมอล Bold"/>
              </a:rPr>
              <a:t>ความสำเร็จ</a:t>
            </a:r>
            <a:endParaRPr lang="en-US" sz="6999" dirty="0">
              <a:solidFill>
                <a:srgbClr val="36699B"/>
              </a:solidFill>
              <a:cs typeface="เอฟซี มินิมอล Bold"/>
            </a:endParaRPr>
          </a:p>
          <a:p>
            <a:pPr algn="just">
              <a:lnSpc>
                <a:spcPts val="7979"/>
              </a:lnSpc>
            </a:pPr>
            <a:r>
              <a:rPr lang="en-US" sz="6999" dirty="0" err="1">
                <a:solidFill>
                  <a:srgbClr val="36699B"/>
                </a:solidFill>
                <a:cs typeface="เอฟซี มินิมอล Bold"/>
              </a:rPr>
              <a:t>ในปีที่ผ่านมา</a:t>
            </a:r>
            <a:endParaRPr lang="en-US" sz="6999" dirty="0">
              <a:solidFill>
                <a:srgbClr val="36699B"/>
              </a:solidFill>
              <a:cs typeface="เอฟซี มินิมอล Bold"/>
            </a:endParaRPr>
          </a:p>
        </p:txBody>
      </p:sp>
    </p:spTree>
    <p:extLst>
      <p:ext uri="{BB962C8B-B14F-4D97-AF65-F5344CB8AC3E}">
        <p14:creationId xmlns:p14="http://schemas.microsoft.com/office/powerpoint/2010/main" val="39024396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7A0A77F-0E82-4C9A-D2D0-D7B8F76DE74E}"/>
              </a:ext>
            </a:extLst>
          </p:cNvPr>
          <p:cNvGrpSpPr/>
          <p:nvPr/>
        </p:nvGrpSpPr>
        <p:grpSpPr>
          <a:xfrm>
            <a:off x="-295496" y="-99913"/>
            <a:ext cx="18878992" cy="4282482"/>
            <a:chOff x="0" y="0"/>
            <a:chExt cx="7032175" cy="159516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FCC7D35E-496F-FA59-EEE7-75CB5C68D80F}"/>
                </a:ext>
              </a:extLst>
            </p:cNvPr>
            <p:cNvSpPr/>
            <p:nvPr/>
          </p:nvSpPr>
          <p:spPr>
            <a:xfrm>
              <a:off x="0" y="0"/>
              <a:ext cx="7032175" cy="1595168"/>
            </a:xfrm>
            <a:custGeom>
              <a:avLst/>
              <a:gdLst/>
              <a:ahLst/>
              <a:cxnLst/>
              <a:rect l="l" t="t" r="r" b="b"/>
              <a:pathLst>
                <a:path w="7032175" h="1595168">
                  <a:moveTo>
                    <a:pt x="0" y="0"/>
                  </a:moveTo>
                  <a:lnTo>
                    <a:pt x="7032175" y="0"/>
                  </a:lnTo>
                  <a:lnTo>
                    <a:pt x="7032175" y="1595168"/>
                  </a:lnTo>
                  <a:lnTo>
                    <a:pt x="0" y="1595168"/>
                  </a:lnTo>
                  <a:close/>
                </a:path>
              </a:pathLst>
            </a:custGeom>
            <a:gradFill rotWithShape="1">
              <a:gsLst>
                <a:gs pos="0">
                  <a:srgbClr val="36699B">
                    <a:alpha val="100000"/>
                  </a:srgbClr>
                </a:gs>
                <a:gs pos="100000">
                  <a:srgbClr val="EFFDF2">
                    <a:alpha val="0"/>
                  </a:srgbClr>
                </a:gs>
              </a:gsLst>
              <a:lin ang="5400000"/>
            </a:gra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D92DB269-AF2B-79E3-2D43-F8720EA7EEB1}"/>
                </a:ext>
              </a:extLst>
            </p:cNvPr>
            <p:cNvSpPr txBox="1"/>
            <p:nvPr/>
          </p:nvSpPr>
          <p:spPr>
            <a:xfrm>
              <a:off x="0" y="-19050"/>
              <a:ext cx="7032175" cy="1614218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885"/>
                </a:lnSpc>
              </a:pPr>
              <a:endParaRPr/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0B333797-C951-8C5A-9F93-2F2A73108244}"/>
              </a:ext>
            </a:extLst>
          </p:cNvPr>
          <p:cNvGrpSpPr/>
          <p:nvPr/>
        </p:nvGrpSpPr>
        <p:grpSpPr>
          <a:xfrm>
            <a:off x="-326853" y="9754548"/>
            <a:ext cx="18844313" cy="722904"/>
            <a:chOff x="0" y="0"/>
            <a:chExt cx="4963111" cy="190395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40094B0F-24E5-2756-6D1F-56E2B50E24CB}"/>
                </a:ext>
              </a:extLst>
            </p:cNvPr>
            <p:cNvSpPr/>
            <p:nvPr/>
          </p:nvSpPr>
          <p:spPr>
            <a:xfrm>
              <a:off x="0" y="0"/>
              <a:ext cx="4963111" cy="190395"/>
            </a:xfrm>
            <a:custGeom>
              <a:avLst/>
              <a:gdLst/>
              <a:ahLst/>
              <a:cxnLst/>
              <a:rect l="l" t="t" r="r" b="b"/>
              <a:pathLst>
                <a:path w="4963111" h="190395">
                  <a:moveTo>
                    <a:pt x="0" y="0"/>
                  </a:moveTo>
                  <a:lnTo>
                    <a:pt x="4963111" y="0"/>
                  </a:lnTo>
                  <a:lnTo>
                    <a:pt x="4963111" y="190395"/>
                  </a:lnTo>
                  <a:lnTo>
                    <a:pt x="0" y="190395"/>
                  </a:lnTo>
                  <a:close/>
                </a:path>
              </a:pathLst>
            </a:custGeom>
            <a:solidFill>
              <a:srgbClr val="2D5372"/>
            </a:solidFill>
          </p:spPr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5B159D8C-4965-DC6D-73E2-8AC87EEE736B}"/>
                </a:ext>
              </a:extLst>
            </p:cNvPr>
            <p:cNvSpPr txBox="1"/>
            <p:nvPr/>
          </p:nvSpPr>
          <p:spPr>
            <a:xfrm>
              <a:off x="0" y="-19050"/>
              <a:ext cx="4963111" cy="2094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C0AEBAA-DE0F-F026-0097-BAB241CCC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9913"/>
            <a:ext cx="18288000" cy="98544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A159FC-7C01-9F45-CC24-1532C460C36E}"/>
              </a:ext>
            </a:extLst>
          </p:cNvPr>
          <p:cNvSpPr txBox="1"/>
          <p:nvPr/>
        </p:nvSpPr>
        <p:spPr>
          <a:xfrm>
            <a:off x="13369379" y="7429500"/>
            <a:ext cx="5190926" cy="2034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979"/>
              </a:lnSpc>
            </a:pPr>
            <a:r>
              <a:rPr lang="en-US" sz="6999" dirty="0" err="1">
                <a:solidFill>
                  <a:srgbClr val="36699B"/>
                </a:solidFill>
                <a:cs typeface="เอฟซี มินิมอล Bold"/>
              </a:rPr>
              <a:t>ความสำเร็จ</a:t>
            </a:r>
            <a:endParaRPr lang="en-US" sz="6999" dirty="0">
              <a:solidFill>
                <a:srgbClr val="36699B"/>
              </a:solidFill>
              <a:cs typeface="เอฟซี มินิมอล Bold"/>
            </a:endParaRPr>
          </a:p>
          <a:p>
            <a:pPr algn="just">
              <a:lnSpc>
                <a:spcPts val="7979"/>
              </a:lnSpc>
            </a:pPr>
            <a:r>
              <a:rPr lang="en-US" sz="6999" dirty="0" err="1">
                <a:solidFill>
                  <a:srgbClr val="36699B"/>
                </a:solidFill>
                <a:cs typeface="เอฟซี มินิมอล Bold"/>
              </a:rPr>
              <a:t>ในปีที่ผ่านมา</a:t>
            </a:r>
            <a:endParaRPr lang="en-US" sz="6999" dirty="0">
              <a:solidFill>
                <a:srgbClr val="36699B"/>
              </a:solidFill>
              <a:cs typeface="เอฟซี มินิมอล Bold"/>
            </a:endParaRPr>
          </a:p>
        </p:txBody>
      </p:sp>
    </p:spTree>
    <p:extLst>
      <p:ext uri="{BB962C8B-B14F-4D97-AF65-F5344CB8AC3E}">
        <p14:creationId xmlns:p14="http://schemas.microsoft.com/office/powerpoint/2010/main" val="36032104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DA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96659" y="-342219"/>
            <a:ext cx="9536082" cy="10971438"/>
            <a:chOff x="0" y="0"/>
            <a:chExt cx="3552064" cy="40867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52065" cy="4086716"/>
            </a:xfrm>
            <a:custGeom>
              <a:avLst/>
              <a:gdLst/>
              <a:ahLst/>
              <a:cxnLst/>
              <a:rect l="l" t="t" r="r" b="b"/>
              <a:pathLst>
                <a:path w="3552065" h="4086716">
                  <a:moveTo>
                    <a:pt x="4059" y="0"/>
                  </a:moveTo>
                  <a:lnTo>
                    <a:pt x="3548005" y="0"/>
                  </a:lnTo>
                  <a:cubicBezTo>
                    <a:pt x="3549082" y="0"/>
                    <a:pt x="3550114" y="428"/>
                    <a:pt x="3550876" y="1189"/>
                  </a:cubicBezTo>
                  <a:cubicBezTo>
                    <a:pt x="3551637" y="1950"/>
                    <a:pt x="3552065" y="2983"/>
                    <a:pt x="3552065" y="4059"/>
                  </a:cubicBezTo>
                  <a:lnTo>
                    <a:pt x="3552065" y="4082656"/>
                  </a:lnTo>
                  <a:cubicBezTo>
                    <a:pt x="3552065" y="4083733"/>
                    <a:pt x="3551637" y="4084765"/>
                    <a:pt x="3550876" y="4085527"/>
                  </a:cubicBezTo>
                  <a:cubicBezTo>
                    <a:pt x="3550114" y="4086288"/>
                    <a:pt x="3549082" y="4086716"/>
                    <a:pt x="3548005" y="4086716"/>
                  </a:cubicBezTo>
                  <a:lnTo>
                    <a:pt x="4059" y="4086716"/>
                  </a:lnTo>
                  <a:cubicBezTo>
                    <a:pt x="2983" y="4086716"/>
                    <a:pt x="1950" y="4086288"/>
                    <a:pt x="1189" y="4085527"/>
                  </a:cubicBezTo>
                  <a:cubicBezTo>
                    <a:pt x="428" y="4084765"/>
                    <a:pt x="0" y="4083733"/>
                    <a:pt x="0" y="4082656"/>
                  </a:cubicBezTo>
                  <a:lnTo>
                    <a:pt x="0" y="4059"/>
                  </a:lnTo>
                  <a:cubicBezTo>
                    <a:pt x="0" y="2983"/>
                    <a:pt x="428" y="1950"/>
                    <a:pt x="1189" y="1189"/>
                  </a:cubicBezTo>
                  <a:cubicBezTo>
                    <a:pt x="1950" y="428"/>
                    <a:pt x="2983" y="0"/>
                    <a:pt x="4059" y="0"/>
                  </a:cubicBezTo>
                  <a:close/>
                </a:path>
              </a:pathLst>
            </a:custGeom>
            <a:solidFill>
              <a:srgbClr val="2D537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3552064" cy="4105765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885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661256" y="-798592"/>
            <a:ext cx="2098589" cy="2012022"/>
          </a:xfrm>
          <a:custGeom>
            <a:avLst/>
            <a:gdLst/>
            <a:ahLst/>
            <a:cxnLst/>
            <a:rect l="l" t="t" r="r" b="b"/>
            <a:pathLst>
              <a:path w="2098589" h="2012022">
                <a:moveTo>
                  <a:pt x="0" y="0"/>
                </a:moveTo>
                <a:lnTo>
                  <a:pt x="2098589" y="0"/>
                </a:lnTo>
                <a:lnTo>
                  <a:pt x="2098589" y="2012022"/>
                </a:lnTo>
                <a:lnTo>
                  <a:pt x="0" y="20120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144000" y="-983322"/>
            <a:ext cx="2098589" cy="2012022"/>
          </a:xfrm>
          <a:custGeom>
            <a:avLst/>
            <a:gdLst/>
            <a:ahLst/>
            <a:cxnLst/>
            <a:rect l="l" t="t" r="r" b="b"/>
            <a:pathLst>
              <a:path w="2098589" h="2012022">
                <a:moveTo>
                  <a:pt x="0" y="0"/>
                </a:moveTo>
                <a:lnTo>
                  <a:pt x="2098589" y="0"/>
                </a:lnTo>
                <a:lnTo>
                  <a:pt x="2098589" y="2012022"/>
                </a:lnTo>
                <a:lnTo>
                  <a:pt x="0" y="20120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36009" y="3461041"/>
            <a:ext cx="9271945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9799"/>
              </a:lnSpc>
            </a:pPr>
            <a:r>
              <a:rPr lang="th-TH" sz="4000" dirty="0">
                <a:solidFill>
                  <a:srgbClr val="F8F8F8"/>
                </a:solidFill>
                <a:cs typeface="เอฟซี มินิมอล Bold"/>
              </a:rPr>
              <a:t>บริหารบุคลากรในองค์กรให้มีประสิทธิภาพ</a:t>
            </a:r>
            <a:endParaRPr lang="en-US" sz="4000" dirty="0">
              <a:solidFill>
                <a:srgbClr val="F8F8F8"/>
              </a:solidFill>
              <a:cs typeface="เอฟซี มินิมอล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36008" y="5102439"/>
            <a:ext cx="8703191" cy="117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559"/>
              </a:lnSpc>
            </a:pPr>
            <a:r>
              <a:rPr lang="en-US" sz="3999" dirty="0" err="1">
                <a:solidFill>
                  <a:srgbClr val="F8F8F8"/>
                </a:solidFill>
                <a:cs typeface="เอฟซี มินิมอล"/>
              </a:rPr>
              <a:t>เหตุผลและความสำคัญของการบริหารคนในองค์กร</a:t>
            </a:r>
            <a:endParaRPr lang="en-US" sz="3999" dirty="0">
              <a:solidFill>
                <a:srgbClr val="F8F8F8"/>
              </a:solidFill>
              <a:cs typeface="เอฟซี มินิมอล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940622" y="3963874"/>
            <a:ext cx="7664338" cy="117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559"/>
              </a:lnSpc>
            </a:pPr>
            <a:r>
              <a:rPr lang="en-US" sz="3999" b="1" dirty="0" err="1">
                <a:solidFill>
                  <a:srgbClr val="2D5372"/>
                </a:solidFill>
                <a:cs typeface="เอฟซี มินิมอล"/>
              </a:rPr>
              <a:t>นำเสนอภารกิจและวิสัยทัศน์</a:t>
            </a:r>
            <a:endParaRPr lang="en-US" sz="3999" b="1" dirty="0">
              <a:solidFill>
                <a:srgbClr val="2D5372"/>
              </a:solidFill>
              <a:cs typeface="เอฟซี มินิมอล"/>
            </a:endParaRPr>
          </a:p>
          <a:p>
            <a:pPr algn="just">
              <a:lnSpc>
                <a:spcPts val="4559"/>
              </a:lnSpc>
            </a:pPr>
            <a:r>
              <a:rPr lang="en-US" sz="3999" b="1" dirty="0" err="1">
                <a:solidFill>
                  <a:srgbClr val="2D5372"/>
                </a:solidFill>
                <a:latin typeface="เอฟซี มินิมอล"/>
                <a:cs typeface="เอฟซี มินิมอล"/>
              </a:rPr>
              <a:t>ในปี</a:t>
            </a:r>
            <a:r>
              <a:rPr lang="en-US" sz="3999" b="1" dirty="0">
                <a:solidFill>
                  <a:srgbClr val="2D5372"/>
                </a:solidFill>
                <a:latin typeface="เอฟซี มินิมอล"/>
                <a:cs typeface="เอฟซี มินิมอล"/>
              </a:rPr>
              <a:t> </a:t>
            </a:r>
            <a:r>
              <a:rPr lang="th-TH" sz="3999" b="1" dirty="0">
                <a:solidFill>
                  <a:srgbClr val="2D5372"/>
                </a:solidFill>
                <a:latin typeface="เอฟซี มินิมอล"/>
                <a:cs typeface="เอฟซี มินิมอล"/>
              </a:rPr>
              <a:t>ค.ศ.</a:t>
            </a:r>
            <a:r>
              <a:rPr lang="en-US" sz="3999" b="1" dirty="0">
                <a:solidFill>
                  <a:srgbClr val="2D5372"/>
                </a:solidFill>
                <a:latin typeface="เอฟซี มินิมอล"/>
                <a:cs typeface="เอฟซี มินิมอล"/>
              </a:rPr>
              <a:t>2024 </a:t>
            </a:r>
            <a:r>
              <a:rPr lang="en-US" sz="3999" b="1" dirty="0" err="1">
                <a:solidFill>
                  <a:srgbClr val="2D5372"/>
                </a:solidFill>
                <a:latin typeface="เอฟซี มินิมอล"/>
                <a:cs typeface="เอฟซี มินิมอล"/>
              </a:rPr>
              <a:t>และอีก</a:t>
            </a:r>
            <a:r>
              <a:rPr lang="en-US" sz="3999" b="1" dirty="0">
                <a:solidFill>
                  <a:srgbClr val="2D5372"/>
                </a:solidFill>
                <a:latin typeface="เอฟซี มินิมอล"/>
                <a:cs typeface="เอฟซี มินิมอล"/>
              </a:rPr>
              <a:t> 2 </a:t>
            </a:r>
            <a:r>
              <a:rPr lang="en-US" sz="3999" b="1" dirty="0" err="1">
                <a:solidFill>
                  <a:srgbClr val="2D5372"/>
                </a:solidFill>
                <a:latin typeface="เอฟซี มินิมอล"/>
                <a:cs typeface="เอฟซี มินิมอล"/>
              </a:rPr>
              <a:t>ปีข้างหน้า</a:t>
            </a:r>
            <a:endParaRPr lang="en-US" sz="3999" b="1" dirty="0">
              <a:solidFill>
                <a:srgbClr val="2D5372"/>
              </a:solidFill>
              <a:latin typeface="เอฟซี มินิมอล"/>
              <a:cs typeface="เอฟซี มินิมอล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655064" y="250817"/>
            <a:ext cx="8987024" cy="11781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thaiDist">
              <a:lnSpc>
                <a:spcPts val="9799"/>
              </a:lnSpc>
            </a:pPr>
            <a:r>
              <a:rPr lang="th-TH" sz="6999" dirty="0">
                <a:solidFill>
                  <a:schemeClr val="bg1"/>
                </a:solidFill>
                <a:cs typeface="เอฟซี มินิมอล Bold"/>
              </a:rPr>
              <a:t>02 </a:t>
            </a:r>
            <a:r>
              <a:rPr lang="en-US" sz="6999" dirty="0" err="1">
                <a:solidFill>
                  <a:schemeClr val="bg1"/>
                </a:solidFill>
                <a:cs typeface="เอฟซี มินิมอล Bold"/>
              </a:rPr>
              <a:t>ภารกิจแ</a:t>
            </a:r>
            <a:r>
              <a:rPr lang="en-US" sz="6999" dirty="0" err="1">
                <a:solidFill>
                  <a:srgbClr val="36699B"/>
                </a:solidFill>
                <a:cs typeface="เอฟซี มินิมอล Bold"/>
              </a:rPr>
              <a:t>ละวิสัยทัศน์</a:t>
            </a:r>
            <a:endParaRPr lang="en-US" sz="6999" dirty="0">
              <a:solidFill>
                <a:srgbClr val="36699B"/>
              </a:solidFill>
              <a:cs typeface="เอฟซี มินิมอล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52345" y="6601380"/>
            <a:ext cx="7038074" cy="1590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thaiDist">
              <a:lnSpc>
                <a:spcPts val="3079"/>
              </a:lnSpc>
            </a:pPr>
            <a:r>
              <a:rPr lang="th-TH" sz="2000" dirty="0">
                <a:solidFill>
                  <a:srgbClr val="FFFFFF"/>
                </a:solidFill>
                <a:latin typeface="Anantason" panose="020B0604020202020204" charset="-34"/>
                <a:cs typeface="Anantason" panose="020B0604020202020204" charset="-34"/>
              </a:rPr>
              <a:t>บริษัทอภิมุข ณ การไฟฟ้า จำกัด ให้ความสำคัญกับการบริหารบุคลากรเป็นลำดับแรก บุคลากรที่ดีมีคุณภาพจะเป็นผู้ที่ให้บริการที่ดีที่สุดได้เสมอ ผลงานที่ผ่านมาเป็นเครื่องพิสูจน์แล้วว่า บุคลากรที่มีคุณภาพจะเป็นผู้ที่สร้างผลงานที่มีคุณภาพและบริการที่ดีที่สุด</a:t>
            </a:r>
            <a:endParaRPr lang="en-US" sz="2000" dirty="0">
              <a:solidFill>
                <a:srgbClr val="FFFFFF"/>
              </a:solidFill>
              <a:latin typeface="Anantason" panose="020B0604020202020204" charset="-34"/>
              <a:cs typeface="Anantason" panose="020B0604020202020204" charset="-34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9676482" y="6151880"/>
            <a:ext cx="7468518" cy="23852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thaiDist">
              <a:lnSpc>
                <a:spcPts val="3079"/>
              </a:lnSpc>
            </a:pPr>
            <a:r>
              <a:rPr lang="th-TH" sz="2199" dirty="0">
                <a:solidFill>
                  <a:srgbClr val="2D5372"/>
                </a:solidFill>
                <a:latin typeface="Anantason" panose="020B0604020202020204" charset="-34"/>
                <a:cs typeface="Anantason" panose="020B0604020202020204" charset="-34"/>
              </a:rPr>
              <a:t>ปี 2024 เป็นก้าวสำคัญของบริษัทอภิมุข ณ การไฟฟ้า จำกัด    ด้วยการมีบุคลากรที่มีคุณภาพมาร่วมงานจำนวนมาก และบริษัทตั้งเป้าว่า ปี 2024 จะเป็นปีที่สามารถติดตั้งโซล่าเซลล์ให้กับหน่วยงานราชการ/บริษัทเอกชนได้อย่างน้อย 50 เมกกะวัตต์     เป็นการเติบโตกว่าปีที่ผ่านแบบก้าวกระโดด และเพิ่มเป็นขนาด 100 เมกกะวัตต์ ในปี 2025 และสูงถึง 200 เมกกะวัตต์ ในปี 2026</a:t>
            </a:r>
            <a:endParaRPr lang="en-US" sz="2199" dirty="0">
              <a:solidFill>
                <a:srgbClr val="2D5372"/>
              </a:solidFill>
              <a:latin typeface="Anantason" panose="020B0604020202020204" charset="-34"/>
              <a:cs typeface="Anantason" panose="020B0604020202020204" charset="-34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89664" y="9616701"/>
            <a:ext cx="19067329" cy="927969"/>
            <a:chOff x="0" y="0"/>
            <a:chExt cx="4641516" cy="2258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41516" cy="225893"/>
            </a:xfrm>
            <a:custGeom>
              <a:avLst/>
              <a:gdLst/>
              <a:ahLst/>
              <a:cxnLst/>
              <a:rect l="l" t="t" r="r" b="b"/>
              <a:pathLst>
                <a:path w="4641516" h="225893">
                  <a:moveTo>
                    <a:pt x="0" y="0"/>
                  </a:moveTo>
                  <a:lnTo>
                    <a:pt x="4641516" y="0"/>
                  </a:lnTo>
                  <a:lnTo>
                    <a:pt x="4641516" y="225893"/>
                  </a:lnTo>
                  <a:lnTo>
                    <a:pt x="0" y="225893"/>
                  </a:lnTo>
                  <a:close/>
                </a:path>
              </a:pathLst>
            </a:custGeom>
            <a:solidFill>
              <a:srgbClr val="261F1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4641516" cy="321143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2155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069576" y="4158104"/>
            <a:ext cx="2147677" cy="1457736"/>
          </a:xfrm>
          <a:custGeom>
            <a:avLst/>
            <a:gdLst/>
            <a:ahLst/>
            <a:cxnLst/>
            <a:rect l="l" t="t" r="r" b="b"/>
            <a:pathLst>
              <a:path w="2147677" h="1457736">
                <a:moveTo>
                  <a:pt x="0" y="0"/>
                </a:moveTo>
                <a:lnTo>
                  <a:pt x="2147677" y="0"/>
                </a:lnTo>
                <a:lnTo>
                  <a:pt x="2147677" y="1457736"/>
                </a:lnTo>
                <a:lnTo>
                  <a:pt x="0" y="14577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069576" y="6611825"/>
            <a:ext cx="2147677" cy="1457736"/>
          </a:xfrm>
          <a:custGeom>
            <a:avLst/>
            <a:gdLst/>
            <a:ahLst/>
            <a:cxnLst/>
            <a:rect l="l" t="t" r="r" b="b"/>
            <a:pathLst>
              <a:path w="2147677" h="1457736">
                <a:moveTo>
                  <a:pt x="0" y="0"/>
                </a:moveTo>
                <a:lnTo>
                  <a:pt x="2147677" y="0"/>
                </a:lnTo>
                <a:lnTo>
                  <a:pt x="2147677" y="1457736"/>
                </a:lnTo>
                <a:lnTo>
                  <a:pt x="0" y="14577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549850" y="4158104"/>
            <a:ext cx="2147677" cy="1457736"/>
          </a:xfrm>
          <a:custGeom>
            <a:avLst/>
            <a:gdLst/>
            <a:ahLst/>
            <a:cxnLst/>
            <a:rect l="l" t="t" r="r" b="b"/>
            <a:pathLst>
              <a:path w="2147677" h="1457736">
                <a:moveTo>
                  <a:pt x="0" y="0"/>
                </a:moveTo>
                <a:lnTo>
                  <a:pt x="2147678" y="0"/>
                </a:lnTo>
                <a:lnTo>
                  <a:pt x="2147678" y="1457736"/>
                </a:lnTo>
                <a:lnTo>
                  <a:pt x="0" y="14577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549850" y="6611825"/>
            <a:ext cx="2147677" cy="1457736"/>
          </a:xfrm>
          <a:custGeom>
            <a:avLst/>
            <a:gdLst/>
            <a:ahLst/>
            <a:cxnLst/>
            <a:rect l="l" t="t" r="r" b="b"/>
            <a:pathLst>
              <a:path w="2147677" h="1457736">
                <a:moveTo>
                  <a:pt x="0" y="0"/>
                </a:moveTo>
                <a:lnTo>
                  <a:pt x="2147678" y="0"/>
                </a:lnTo>
                <a:lnTo>
                  <a:pt x="2147678" y="1457736"/>
                </a:lnTo>
                <a:lnTo>
                  <a:pt x="0" y="14577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885106" y="5354196"/>
            <a:ext cx="4203297" cy="134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99"/>
              </a:lnSpc>
              <a:spcBef>
                <a:spcPct val="0"/>
              </a:spcBef>
            </a:pPr>
            <a:r>
              <a:rPr lang="th-TH" sz="2400" u="none" dirty="0">
                <a:solidFill>
                  <a:srgbClr val="261F1C"/>
                </a:solidFill>
                <a:latin typeface="Anantason" panose="020B0604020202020204" charset="-34"/>
                <a:cs typeface="Anantason" panose="020B0604020202020204" charset="-34"/>
              </a:rPr>
              <a:t>ติดตั้งโซล่าเซลล์ให้กับหน่วยงานราชการ /เอกชน ขนาดไม่น้อยกว่า 50 เมกกะวัตต์</a:t>
            </a:r>
            <a:endParaRPr lang="en-US" sz="2400" u="none" dirty="0">
              <a:solidFill>
                <a:srgbClr val="261F1C"/>
              </a:solidFill>
              <a:latin typeface="Anantason" panose="020B0604020202020204" charset="-34"/>
              <a:cs typeface="Anantason" panose="020B0604020202020204" charset="-34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885106" y="7807916"/>
            <a:ext cx="4203297" cy="134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99"/>
              </a:lnSpc>
              <a:spcBef>
                <a:spcPct val="0"/>
              </a:spcBef>
            </a:pPr>
            <a:r>
              <a:rPr lang="th-TH" sz="2400" u="none" dirty="0">
                <a:solidFill>
                  <a:srgbClr val="261F1C"/>
                </a:solidFill>
                <a:latin typeface="Anantason" panose="020B0604020202020204" charset="-34"/>
                <a:cs typeface="Anantason" panose="020B0604020202020204" charset="-34"/>
              </a:rPr>
              <a:t>ติดตั้งโซล่าเซลล์ให้กับหน่วยงานราชการ /เอกชน ขนาดไม่น้อยกว่า 200 เมกกะวัตต์</a:t>
            </a:r>
            <a:endParaRPr lang="en-US" sz="2400" u="none" dirty="0">
              <a:solidFill>
                <a:srgbClr val="261F1C"/>
              </a:solidFill>
              <a:latin typeface="Anantason" panose="020B0604020202020204" charset="-34"/>
              <a:cs typeface="Anantason" panose="020B0604020202020204" charset="-34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1365380" y="5354196"/>
            <a:ext cx="4203297" cy="134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99"/>
              </a:lnSpc>
              <a:spcBef>
                <a:spcPct val="0"/>
              </a:spcBef>
            </a:pPr>
            <a:r>
              <a:rPr lang="th-TH" sz="2400" u="none" dirty="0">
                <a:solidFill>
                  <a:srgbClr val="261F1C"/>
                </a:solidFill>
                <a:latin typeface="Anantason" panose="020B0604020202020204" charset="-34"/>
                <a:cs typeface="Anantason" panose="020B0604020202020204" charset="-34"/>
              </a:rPr>
              <a:t>ติดตั้งโซล่าเซลล์ให้กับหน่วยงานราชการ /เอกชน ขนาดไม่น้อยกว่า 100 เมกกะวัตต์</a:t>
            </a:r>
            <a:endParaRPr lang="en-US" sz="2400" u="none" dirty="0">
              <a:solidFill>
                <a:srgbClr val="261F1C"/>
              </a:solidFill>
              <a:latin typeface="Anantason" panose="020B0604020202020204" charset="-34"/>
              <a:cs typeface="Anantason" panose="020B0604020202020204" charset="-34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1365380" y="7807916"/>
            <a:ext cx="4203297" cy="134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99"/>
              </a:lnSpc>
              <a:spcBef>
                <a:spcPct val="0"/>
              </a:spcBef>
            </a:pPr>
            <a:r>
              <a:rPr lang="th-TH" sz="2400" u="none" dirty="0">
                <a:solidFill>
                  <a:srgbClr val="261F1C"/>
                </a:solidFill>
                <a:latin typeface="Anantason" panose="020B0604020202020204" charset="-34"/>
                <a:cs typeface="Anantason" panose="020B0604020202020204" charset="-34"/>
              </a:rPr>
              <a:t>ติดตั้งโซล่าเซลล์ให้กับหน่วยงานราชการ/เอกชน ขนาดไม่น้อยกว่า 500 เมกกะวัตต์</a:t>
            </a:r>
            <a:endParaRPr lang="en-US" sz="2400" u="none" dirty="0">
              <a:solidFill>
                <a:srgbClr val="261F1C"/>
              </a:solidFill>
              <a:latin typeface="Anantason" panose="020B0604020202020204" charset="-34"/>
              <a:cs typeface="Anantason" panose="020B0604020202020204" charset="-34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098151" y="4610747"/>
            <a:ext cx="1402141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20"/>
              </a:lnSpc>
              <a:spcBef>
                <a:spcPct val="0"/>
              </a:spcBef>
            </a:pPr>
            <a:r>
              <a:rPr lang="en-US" sz="2800">
                <a:solidFill>
                  <a:srgbClr val="261F1C"/>
                </a:solidFill>
                <a:latin typeface="Prompt Bold"/>
              </a:rPr>
              <a:t>2024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098151" y="7064468"/>
            <a:ext cx="1402141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20"/>
              </a:lnSpc>
              <a:spcBef>
                <a:spcPct val="0"/>
              </a:spcBef>
            </a:pPr>
            <a:r>
              <a:rPr lang="en-US" sz="2800">
                <a:solidFill>
                  <a:srgbClr val="261F1C"/>
                </a:solidFill>
                <a:latin typeface="Prompt Bold"/>
              </a:rPr>
              <a:t>2026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578425" y="4610747"/>
            <a:ext cx="1402141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20"/>
              </a:lnSpc>
              <a:spcBef>
                <a:spcPct val="0"/>
              </a:spcBef>
            </a:pPr>
            <a:r>
              <a:rPr lang="en-US" sz="2800">
                <a:solidFill>
                  <a:srgbClr val="261F1C"/>
                </a:solidFill>
                <a:latin typeface="Prompt Bold"/>
              </a:rPr>
              <a:t>2025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578425" y="7064468"/>
            <a:ext cx="1402141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20"/>
              </a:lnSpc>
              <a:spcBef>
                <a:spcPct val="0"/>
              </a:spcBef>
            </a:pPr>
            <a:r>
              <a:rPr lang="en-US" sz="2800">
                <a:solidFill>
                  <a:srgbClr val="261F1C"/>
                </a:solidFill>
                <a:latin typeface="Prompt Bold"/>
              </a:rPr>
              <a:t>2027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-447577" y="-351242"/>
            <a:ext cx="19183154" cy="2324520"/>
            <a:chOff x="0" y="0"/>
            <a:chExt cx="4279099" cy="51852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79100" cy="518520"/>
            </a:xfrm>
            <a:custGeom>
              <a:avLst/>
              <a:gdLst/>
              <a:ahLst/>
              <a:cxnLst/>
              <a:rect l="l" t="t" r="r" b="b"/>
              <a:pathLst>
                <a:path w="4279100" h="518520">
                  <a:moveTo>
                    <a:pt x="0" y="0"/>
                  </a:moveTo>
                  <a:lnTo>
                    <a:pt x="4279100" y="0"/>
                  </a:lnTo>
                  <a:lnTo>
                    <a:pt x="4279100" y="518520"/>
                  </a:lnTo>
                  <a:lnTo>
                    <a:pt x="0" y="518520"/>
                  </a:lnTo>
                  <a:close/>
                </a:path>
              </a:pathLst>
            </a:custGeom>
            <a:solidFill>
              <a:srgbClr val="D9D9D9"/>
            </a:solidFill>
            <a:ln cap="sq">
              <a:noFill/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76200"/>
              <a:ext cx="4279099" cy="59472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731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-1361128" y="1973278"/>
            <a:ext cx="8861074" cy="870152"/>
            <a:chOff x="0" y="0"/>
            <a:chExt cx="2269922" cy="22290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269922" cy="222905"/>
            </a:xfrm>
            <a:custGeom>
              <a:avLst/>
              <a:gdLst/>
              <a:ahLst/>
              <a:cxnLst/>
              <a:rect l="l" t="t" r="r" b="b"/>
              <a:pathLst>
                <a:path w="2269922" h="222905">
                  <a:moveTo>
                    <a:pt x="203200" y="0"/>
                  </a:moveTo>
                  <a:lnTo>
                    <a:pt x="2269922" y="0"/>
                  </a:lnTo>
                  <a:lnTo>
                    <a:pt x="2066722" y="222905"/>
                  </a:lnTo>
                  <a:lnTo>
                    <a:pt x="0" y="2229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61F1C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101600" y="-76200"/>
              <a:ext cx="2066722" cy="299105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731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3885106" y="4600724"/>
            <a:ext cx="4567294" cy="615190"/>
            <a:chOff x="0" y="0"/>
            <a:chExt cx="1654890" cy="22290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654890" cy="222905"/>
            </a:xfrm>
            <a:custGeom>
              <a:avLst/>
              <a:gdLst/>
              <a:ahLst/>
              <a:cxnLst/>
              <a:rect l="l" t="t" r="r" b="b"/>
              <a:pathLst>
                <a:path w="1654890" h="222905">
                  <a:moveTo>
                    <a:pt x="203200" y="0"/>
                  </a:moveTo>
                  <a:lnTo>
                    <a:pt x="1654890" y="0"/>
                  </a:lnTo>
                  <a:lnTo>
                    <a:pt x="1451690" y="222905"/>
                  </a:lnTo>
                  <a:lnTo>
                    <a:pt x="0" y="2229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728659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101600" y="-76200"/>
              <a:ext cx="1451690" cy="299105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731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3885106" y="7054445"/>
            <a:ext cx="4567294" cy="615190"/>
            <a:chOff x="0" y="0"/>
            <a:chExt cx="1654890" cy="22290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654890" cy="222905"/>
            </a:xfrm>
            <a:custGeom>
              <a:avLst/>
              <a:gdLst/>
              <a:ahLst/>
              <a:cxnLst/>
              <a:rect l="l" t="t" r="r" b="b"/>
              <a:pathLst>
                <a:path w="1654890" h="222905">
                  <a:moveTo>
                    <a:pt x="203200" y="0"/>
                  </a:moveTo>
                  <a:lnTo>
                    <a:pt x="1654890" y="0"/>
                  </a:lnTo>
                  <a:lnTo>
                    <a:pt x="1451690" y="222905"/>
                  </a:lnTo>
                  <a:lnTo>
                    <a:pt x="0" y="2229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728659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101600" y="-76200"/>
              <a:ext cx="1451690" cy="299105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731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365380" y="4600724"/>
            <a:ext cx="4567294" cy="615190"/>
            <a:chOff x="0" y="0"/>
            <a:chExt cx="1654890" cy="222905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654890" cy="222905"/>
            </a:xfrm>
            <a:custGeom>
              <a:avLst/>
              <a:gdLst/>
              <a:ahLst/>
              <a:cxnLst/>
              <a:rect l="l" t="t" r="r" b="b"/>
              <a:pathLst>
                <a:path w="1654890" h="222905">
                  <a:moveTo>
                    <a:pt x="203200" y="0"/>
                  </a:moveTo>
                  <a:lnTo>
                    <a:pt x="1654890" y="0"/>
                  </a:lnTo>
                  <a:lnTo>
                    <a:pt x="1451690" y="222905"/>
                  </a:lnTo>
                  <a:lnTo>
                    <a:pt x="0" y="2229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728659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101600" y="-76200"/>
              <a:ext cx="1451690" cy="299105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731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1365380" y="7054445"/>
            <a:ext cx="4567294" cy="615190"/>
            <a:chOff x="0" y="0"/>
            <a:chExt cx="1654890" cy="222905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654890" cy="222905"/>
            </a:xfrm>
            <a:custGeom>
              <a:avLst/>
              <a:gdLst/>
              <a:ahLst/>
              <a:cxnLst/>
              <a:rect l="l" t="t" r="r" b="b"/>
              <a:pathLst>
                <a:path w="1654890" h="222905">
                  <a:moveTo>
                    <a:pt x="203200" y="0"/>
                  </a:moveTo>
                  <a:lnTo>
                    <a:pt x="1654890" y="0"/>
                  </a:lnTo>
                  <a:lnTo>
                    <a:pt x="1451690" y="222905"/>
                  </a:lnTo>
                  <a:lnTo>
                    <a:pt x="0" y="2229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728659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101600" y="-76200"/>
              <a:ext cx="1451690" cy="299105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731"/>
                </a:lnSpc>
              </a:pPr>
              <a:endParaRPr/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4179153" y="4601222"/>
            <a:ext cx="3803664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  <a:spcBef>
                <a:spcPct val="0"/>
              </a:spcBef>
            </a:pPr>
            <a:r>
              <a:rPr lang="en-US" sz="3000" dirty="0" err="1">
                <a:solidFill>
                  <a:srgbClr val="FFFFFF"/>
                </a:solidFill>
                <a:latin typeface="Prompt Bold"/>
                <a:cs typeface="Prompt Bold"/>
              </a:rPr>
              <a:t>แผน</a:t>
            </a:r>
            <a:r>
              <a:rPr lang="th-TH" sz="3000" dirty="0">
                <a:solidFill>
                  <a:srgbClr val="FFFFFF"/>
                </a:solidFill>
                <a:latin typeface="Prompt Bold"/>
                <a:cs typeface="Prompt Bold"/>
              </a:rPr>
              <a:t>งาน</a:t>
            </a:r>
            <a:r>
              <a:rPr lang="en-US" sz="3000" dirty="0" err="1">
                <a:solidFill>
                  <a:srgbClr val="FFFFFF"/>
                </a:solidFill>
                <a:latin typeface="Prompt Bold"/>
                <a:cs typeface="Prompt Bold"/>
              </a:rPr>
              <a:t>ปี</a:t>
            </a:r>
            <a:r>
              <a:rPr lang="th-TH" sz="3000" dirty="0">
                <a:solidFill>
                  <a:srgbClr val="FFFFFF"/>
                </a:solidFill>
                <a:latin typeface="Prompt Bold"/>
                <a:cs typeface="Prompt Bold"/>
              </a:rPr>
              <a:t> ค.ศ.</a:t>
            </a:r>
            <a:r>
              <a:rPr lang="en-US" sz="3000" dirty="0">
                <a:solidFill>
                  <a:srgbClr val="FFFFFF"/>
                </a:solidFill>
                <a:latin typeface="Prompt Bold"/>
                <a:cs typeface="Prompt Bold"/>
              </a:rPr>
              <a:t>2024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4179153" y="7054943"/>
            <a:ext cx="3803664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Prompt Bold"/>
                <a:cs typeface="Prompt Bold"/>
              </a:rPr>
              <a:t>การวางแผนปี 2026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1659428" y="4601222"/>
            <a:ext cx="3803664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  <a:spcBef>
                <a:spcPct val="0"/>
              </a:spcBef>
            </a:pPr>
            <a:r>
              <a:rPr lang="en-US" sz="3000" dirty="0" err="1">
                <a:solidFill>
                  <a:srgbClr val="FFFFFF"/>
                </a:solidFill>
                <a:latin typeface="Prompt Bold"/>
                <a:cs typeface="Prompt Bold"/>
              </a:rPr>
              <a:t>แผน</a:t>
            </a:r>
            <a:r>
              <a:rPr lang="th-TH" sz="3000" dirty="0">
                <a:solidFill>
                  <a:srgbClr val="FFFFFF"/>
                </a:solidFill>
                <a:latin typeface="Prompt Bold"/>
                <a:cs typeface="Prompt Bold"/>
              </a:rPr>
              <a:t>งาน</a:t>
            </a:r>
            <a:r>
              <a:rPr lang="en-US" sz="3000" dirty="0" err="1">
                <a:solidFill>
                  <a:srgbClr val="FFFFFF"/>
                </a:solidFill>
                <a:latin typeface="Prompt Bold"/>
                <a:cs typeface="Prompt Bold"/>
              </a:rPr>
              <a:t>ปี</a:t>
            </a:r>
            <a:r>
              <a:rPr lang="th-TH" sz="3000" dirty="0">
                <a:solidFill>
                  <a:srgbClr val="FFFFFF"/>
                </a:solidFill>
                <a:latin typeface="Prompt Bold"/>
                <a:cs typeface="Prompt Bold"/>
              </a:rPr>
              <a:t> ค.ศ.</a:t>
            </a:r>
            <a:r>
              <a:rPr lang="en-US" sz="3000" dirty="0">
                <a:solidFill>
                  <a:srgbClr val="FFFFFF"/>
                </a:solidFill>
                <a:latin typeface="Prompt Bold"/>
                <a:cs typeface="Prompt Bold"/>
              </a:rPr>
              <a:t>2025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1659428" y="7054943"/>
            <a:ext cx="3803664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  <a:spcBef>
                <a:spcPct val="0"/>
              </a:spcBef>
            </a:pPr>
            <a:r>
              <a:rPr lang="en-US" sz="3000" dirty="0" err="1">
                <a:solidFill>
                  <a:srgbClr val="FFFFFF"/>
                </a:solidFill>
                <a:latin typeface="Prompt Bold"/>
                <a:cs typeface="Prompt Bold"/>
              </a:rPr>
              <a:t>แผน</a:t>
            </a:r>
            <a:r>
              <a:rPr lang="th-TH" sz="3000" dirty="0">
                <a:solidFill>
                  <a:srgbClr val="FFFFFF"/>
                </a:solidFill>
                <a:latin typeface="Prompt Bold"/>
                <a:cs typeface="Prompt Bold"/>
              </a:rPr>
              <a:t>งาน</a:t>
            </a:r>
            <a:r>
              <a:rPr lang="en-US" sz="3000" dirty="0" err="1">
                <a:solidFill>
                  <a:srgbClr val="FFFFFF"/>
                </a:solidFill>
                <a:latin typeface="Prompt Bold"/>
                <a:cs typeface="Prompt Bold"/>
              </a:rPr>
              <a:t>ปี</a:t>
            </a:r>
            <a:r>
              <a:rPr lang="th-TH" sz="3000" dirty="0">
                <a:solidFill>
                  <a:srgbClr val="FFFFFF"/>
                </a:solidFill>
                <a:latin typeface="Prompt Bold"/>
                <a:cs typeface="Prompt Bold"/>
              </a:rPr>
              <a:t> ค.ศ.</a:t>
            </a:r>
            <a:r>
              <a:rPr lang="en-US" sz="3000" dirty="0">
                <a:solidFill>
                  <a:srgbClr val="FFFFFF"/>
                </a:solidFill>
                <a:latin typeface="Prompt Bold"/>
                <a:cs typeface="Prompt Bold"/>
              </a:rPr>
              <a:t>2027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445442" y="504282"/>
            <a:ext cx="12389895" cy="14715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900"/>
              </a:lnSpc>
              <a:spcBef>
                <a:spcPct val="0"/>
              </a:spcBef>
            </a:pPr>
            <a:r>
              <a:rPr lang="th-TH" sz="8500" dirty="0">
                <a:solidFill>
                  <a:srgbClr val="261F1C"/>
                </a:solidFill>
                <a:cs typeface="Prompt Bold Italics"/>
              </a:rPr>
              <a:t>แนวทางปฏิบัติและ</a:t>
            </a:r>
            <a:r>
              <a:rPr lang="en-US" sz="8500" dirty="0" err="1">
                <a:solidFill>
                  <a:srgbClr val="261F1C"/>
                </a:solidFill>
                <a:cs typeface="Prompt Bold Italics"/>
              </a:rPr>
              <a:t>แผน</a:t>
            </a:r>
            <a:r>
              <a:rPr lang="th-TH" sz="8500" dirty="0">
                <a:solidFill>
                  <a:srgbClr val="261F1C"/>
                </a:solidFill>
                <a:cs typeface="Prompt Bold Italics"/>
              </a:rPr>
              <a:t>งาน</a:t>
            </a:r>
            <a:endParaRPr lang="en-US" sz="8500" dirty="0">
              <a:solidFill>
                <a:srgbClr val="261F1C"/>
              </a:solidFill>
              <a:cs typeface="Prompt Bold Italics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1249905" y="2060061"/>
            <a:ext cx="5605167" cy="655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20"/>
              </a:lnSpc>
              <a:spcBef>
                <a:spcPct val="0"/>
              </a:spcBef>
            </a:pPr>
            <a:r>
              <a:rPr lang="th-TH" sz="3800" spc="342" dirty="0">
                <a:solidFill>
                  <a:srgbClr val="FFFFFF"/>
                </a:solidFill>
                <a:latin typeface="Prompt Bold"/>
                <a:cs typeface="Prompt Bold"/>
              </a:rPr>
              <a:t>ปี ค.ศ.</a:t>
            </a:r>
            <a:r>
              <a:rPr lang="en-US" sz="3800" spc="342" dirty="0">
                <a:solidFill>
                  <a:srgbClr val="FFFFFF"/>
                </a:solidFill>
                <a:latin typeface="Prompt Bold"/>
                <a:cs typeface="Prompt Bold"/>
              </a:rPr>
              <a:t> 2024 - 2027</a:t>
            </a:r>
          </a:p>
        </p:txBody>
      </p:sp>
      <p:sp>
        <p:nvSpPr>
          <p:cNvPr id="41" name="Freeform 41"/>
          <p:cNvSpPr/>
          <p:nvPr/>
        </p:nvSpPr>
        <p:spPr>
          <a:xfrm flipH="1" flipV="1">
            <a:off x="12862235" y="1250461"/>
            <a:ext cx="7902142" cy="493884"/>
          </a:xfrm>
          <a:custGeom>
            <a:avLst/>
            <a:gdLst/>
            <a:ahLst/>
            <a:cxnLst/>
            <a:rect l="l" t="t" r="r" b="b"/>
            <a:pathLst>
              <a:path w="7902142" h="493884">
                <a:moveTo>
                  <a:pt x="7902142" y="493884"/>
                </a:moveTo>
                <a:lnTo>
                  <a:pt x="0" y="493884"/>
                </a:lnTo>
                <a:lnTo>
                  <a:pt x="0" y="0"/>
                </a:lnTo>
                <a:lnTo>
                  <a:pt x="7902142" y="0"/>
                </a:lnTo>
                <a:lnTo>
                  <a:pt x="7902142" y="49388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16329175" y="2411851"/>
            <a:ext cx="2062739" cy="1951867"/>
          </a:xfrm>
          <a:custGeom>
            <a:avLst/>
            <a:gdLst/>
            <a:ahLst/>
            <a:cxnLst/>
            <a:rect l="l" t="t" r="r" b="b"/>
            <a:pathLst>
              <a:path w="2062739" h="1951867">
                <a:moveTo>
                  <a:pt x="0" y="0"/>
                </a:moveTo>
                <a:lnTo>
                  <a:pt x="2062739" y="0"/>
                </a:lnTo>
                <a:lnTo>
                  <a:pt x="2062739" y="1951867"/>
                </a:lnTo>
                <a:lnTo>
                  <a:pt x="0" y="19518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DA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30896" y="-972791"/>
            <a:ext cx="19549792" cy="12232582"/>
            <a:chOff x="0" y="0"/>
            <a:chExt cx="26066390" cy="16310110"/>
          </a:xfrm>
        </p:grpSpPr>
        <p:sp>
          <p:nvSpPr>
            <p:cNvPr id="3" name="Freeform 3"/>
            <p:cNvSpPr/>
            <p:nvPr/>
          </p:nvSpPr>
          <p:spPr>
            <a:xfrm rot="395830">
              <a:off x="19123972" y="9613599"/>
              <a:ext cx="3168134" cy="2815679"/>
            </a:xfrm>
            <a:custGeom>
              <a:avLst/>
              <a:gdLst/>
              <a:ahLst/>
              <a:cxnLst/>
              <a:rect l="l" t="t" r="r" b="b"/>
              <a:pathLst>
                <a:path w="3168134" h="2815679">
                  <a:moveTo>
                    <a:pt x="0" y="0"/>
                  </a:moveTo>
                  <a:lnTo>
                    <a:pt x="3168133" y="0"/>
                  </a:lnTo>
                  <a:lnTo>
                    <a:pt x="3168133" y="2815678"/>
                  </a:lnTo>
                  <a:lnTo>
                    <a:pt x="0" y="28156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395830">
              <a:off x="13574799" y="10797792"/>
              <a:ext cx="3168134" cy="2815679"/>
            </a:xfrm>
            <a:custGeom>
              <a:avLst/>
              <a:gdLst/>
              <a:ahLst/>
              <a:cxnLst/>
              <a:rect l="l" t="t" r="r" b="b"/>
              <a:pathLst>
                <a:path w="3168134" h="2815679">
                  <a:moveTo>
                    <a:pt x="0" y="0"/>
                  </a:moveTo>
                  <a:lnTo>
                    <a:pt x="3168134" y="0"/>
                  </a:lnTo>
                  <a:lnTo>
                    <a:pt x="3168134" y="2815679"/>
                  </a:lnTo>
                  <a:lnTo>
                    <a:pt x="0" y="2815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1041888">
              <a:off x="8535184" y="12815307"/>
              <a:ext cx="3168134" cy="2815679"/>
            </a:xfrm>
            <a:custGeom>
              <a:avLst/>
              <a:gdLst/>
              <a:ahLst/>
              <a:cxnLst/>
              <a:rect l="l" t="t" r="r" b="b"/>
              <a:pathLst>
                <a:path w="3168134" h="2815679">
                  <a:moveTo>
                    <a:pt x="0" y="0"/>
                  </a:moveTo>
                  <a:lnTo>
                    <a:pt x="3168134" y="0"/>
                  </a:lnTo>
                  <a:lnTo>
                    <a:pt x="3168134" y="2815678"/>
                  </a:lnTo>
                  <a:lnTo>
                    <a:pt x="0" y="28156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1041888">
              <a:off x="6284460" y="8575853"/>
              <a:ext cx="2140836" cy="1902668"/>
            </a:xfrm>
            <a:custGeom>
              <a:avLst/>
              <a:gdLst/>
              <a:ahLst/>
              <a:cxnLst/>
              <a:rect l="l" t="t" r="r" b="b"/>
              <a:pathLst>
                <a:path w="2140836" h="1902668">
                  <a:moveTo>
                    <a:pt x="0" y="0"/>
                  </a:moveTo>
                  <a:lnTo>
                    <a:pt x="2140836" y="0"/>
                  </a:lnTo>
                  <a:lnTo>
                    <a:pt x="2140836" y="1902668"/>
                  </a:lnTo>
                  <a:lnTo>
                    <a:pt x="0" y="19026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1041888">
              <a:off x="17129333" y="5400811"/>
              <a:ext cx="2140836" cy="1902668"/>
            </a:xfrm>
            <a:custGeom>
              <a:avLst/>
              <a:gdLst/>
              <a:ahLst/>
              <a:cxnLst/>
              <a:rect l="l" t="t" r="r" b="b"/>
              <a:pathLst>
                <a:path w="2140836" h="1902668">
                  <a:moveTo>
                    <a:pt x="0" y="0"/>
                  </a:moveTo>
                  <a:lnTo>
                    <a:pt x="2140836" y="0"/>
                  </a:lnTo>
                  <a:lnTo>
                    <a:pt x="2140836" y="1902668"/>
                  </a:lnTo>
                  <a:lnTo>
                    <a:pt x="0" y="19026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718477">
              <a:off x="20943183" y="5949334"/>
              <a:ext cx="2140836" cy="1902668"/>
            </a:xfrm>
            <a:custGeom>
              <a:avLst/>
              <a:gdLst/>
              <a:ahLst/>
              <a:cxnLst/>
              <a:rect l="l" t="t" r="r" b="b"/>
              <a:pathLst>
                <a:path w="2140836" h="1902668">
                  <a:moveTo>
                    <a:pt x="0" y="0"/>
                  </a:moveTo>
                  <a:lnTo>
                    <a:pt x="2140836" y="0"/>
                  </a:lnTo>
                  <a:lnTo>
                    <a:pt x="2140836" y="1902669"/>
                  </a:lnTo>
                  <a:lnTo>
                    <a:pt x="0" y="19026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1041888">
              <a:off x="4767149" y="10901237"/>
              <a:ext cx="2140836" cy="1902668"/>
            </a:xfrm>
            <a:custGeom>
              <a:avLst/>
              <a:gdLst/>
              <a:ahLst/>
              <a:cxnLst/>
              <a:rect l="l" t="t" r="r" b="b"/>
              <a:pathLst>
                <a:path w="2140836" h="1902668">
                  <a:moveTo>
                    <a:pt x="0" y="0"/>
                  </a:moveTo>
                  <a:lnTo>
                    <a:pt x="2140836" y="0"/>
                  </a:lnTo>
                  <a:lnTo>
                    <a:pt x="2140836" y="1902668"/>
                  </a:lnTo>
                  <a:lnTo>
                    <a:pt x="0" y="19026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1041888">
              <a:off x="2156023" y="8108556"/>
              <a:ext cx="2140836" cy="1902668"/>
            </a:xfrm>
            <a:custGeom>
              <a:avLst/>
              <a:gdLst/>
              <a:ahLst/>
              <a:cxnLst/>
              <a:rect l="l" t="t" r="r" b="b"/>
              <a:pathLst>
                <a:path w="2140836" h="1902668">
                  <a:moveTo>
                    <a:pt x="0" y="0"/>
                  </a:moveTo>
                  <a:lnTo>
                    <a:pt x="2140836" y="0"/>
                  </a:lnTo>
                  <a:lnTo>
                    <a:pt x="2140836" y="1902668"/>
                  </a:lnTo>
                  <a:lnTo>
                    <a:pt x="0" y="19026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822784">
              <a:off x="19637620" y="2731007"/>
              <a:ext cx="2140836" cy="1902668"/>
            </a:xfrm>
            <a:custGeom>
              <a:avLst/>
              <a:gdLst/>
              <a:ahLst/>
              <a:cxnLst/>
              <a:rect l="l" t="t" r="r" b="b"/>
              <a:pathLst>
                <a:path w="2140836" h="1902668">
                  <a:moveTo>
                    <a:pt x="0" y="0"/>
                  </a:moveTo>
                  <a:lnTo>
                    <a:pt x="2140837" y="0"/>
                  </a:lnTo>
                  <a:lnTo>
                    <a:pt x="2140837" y="1902669"/>
                  </a:lnTo>
                  <a:lnTo>
                    <a:pt x="0" y="19026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1041888">
              <a:off x="21662740" y="276113"/>
              <a:ext cx="2140836" cy="1902668"/>
            </a:xfrm>
            <a:custGeom>
              <a:avLst/>
              <a:gdLst/>
              <a:ahLst/>
              <a:cxnLst/>
              <a:rect l="l" t="t" r="r" b="b"/>
              <a:pathLst>
                <a:path w="2140836" h="1902668">
                  <a:moveTo>
                    <a:pt x="0" y="0"/>
                  </a:moveTo>
                  <a:lnTo>
                    <a:pt x="2140836" y="0"/>
                  </a:lnTo>
                  <a:lnTo>
                    <a:pt x="2140836" y="1902668"/>
                  </a:lnTo>
                  <a:lnTo>
                    <a:pt x="0" y="19026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 rot="1041888">
              <a:off x="16596736" y="733777"/>
              <a:ext cx="2140836" cy="1902668"/>
            </a:xfrm>
            <a:custGeom>
              <a:avLst/>
              <a:gdLst/>
              <a:ahLst/>
              <a:cxnLst/>
              <a:rect l="l" t="t" r="r" b="b"/>
              <a:pathLst>
                <a:path w="2140836" h="1902668">
                  <a:moveTo>
                    <a:pt x="0" y="0"/>
                  </a:moveTo>
                  <a:lnTo>
                    <a:pt x="2140836" y="0"/>
                  </a:lnTo>
                  <a:lnTo>
                    <a:pt x="2140836" y="1902668"/>
                  </a:lnTo>
                  <a:lnTo>
                    <a:pt x="0" y="19026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 rot="1041888">
              <a:off x="3038335" y="4721887"/>
              <a:ext cx="2140836" cy="1902668"/>
            </a:xfrm>
            <a:custGeom>
              <a:avLst/>
              <a:gdLst/>
              <a:ahLst/>
              <a:cxnLst/>
              <a:rect l="l" t="t" r="r" b="b"/>
              <a:pathLst>
                <a:path w="2140836" h="1902668">
                  <a:moveTo>
                    <a:pt x="0" y="0"/>
                  </a:moveTo>
                  <a:lnTo>
                    <a:pt x="2140836" y="0"/>
                  </a:lnTo>
                  <a:lnTo>
                    <a:pt x="2140836" y="1902668"/>
                  </a:lnTo>
                  <a:lnTo>
                    <a:pt x="0" y="19026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 rot="1041888">
              <a:off x="235145" y="1961224"/>
              <a:ext cx="2140836" cy="1902668"/>
            </a:xfrm>
            <a:custGeom>
              <a:avLst/>
              <a:gdLst/>
              <a:ahLst/>
              <a:cxnLst/>
              <a:rect l="l" t="t" r="r" b="b"/>
              <a:pathLst>
                <a:path w="2140836" h="1902668">
                  <a:moveTo>
                    <a:pt x="0" y="0"/>
                  </a:moveTo>
                  <a:lnTo>
                    <a:pt x="2140836" y="0"/>
                  </a:lnTo>
                  <a:lnTo>
                    <a:pt x="2140836" y="1902668"/>
                  </a:lnTo>
                  <a:lnTo>
                    <a:pt x="0" y="19026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 rot="1041888">
              <a:off x="23690409" y="4721887"/>
              <a:ext cx="2140836" cy="1902668"/>
            </a:xfrm>
            <a:custGeom>
              <a:avLst/>
              <a:gdLst/>
              <a:ahLst/>
              <a:cxnLst/>
              <a:rect l="l" t="t" r="r" b="b"/>
              <a:pathLst>
                <a:path w="2140836" h="1902668">
                  <a:moveTo>
                    <a:pt x="0" y="0"/>
                  </a:moveTo>
                  <a:lnTo>
                    <a:pt x="2140836" y="0"/>
                  </a:lnTo>
                  <a:lnTo>
                    <a:pt x="2140836" y="1902668"/>
                  </a:lnTo>
                  <a:lnTo>
                    <a:pt x="0" y="19026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 rot="1041888">
              <a:off x="4767149" y="1717853"/>
              <a:ext cx="2140836" cy="1902668"/>
            </a:xfrm>
            <a:custGeom>
              <a:avLst/>
              <a:gdLst/>
              <a:ahLst/>
              <a:cxnLst/>
              <a:rect l="l" t="t" r="r" b="b"/>
              <a:pathLst>
                <a:path w="2140836" h="1902668">
                  <a:moveTo>
                    <a:pt x="0" y="0"/>
                  </a:moveTo>
                  <a:lnTo>
                    <a:pt x="2140836" y="0"/>
                  </a:lnTo>
                  <a:lnTo>
                    <a:pt x="2140836" y="1902668"/>
                  </a:lnTo>
                  <a:lnTo>
                    <a:pt x="0" y="19026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 rot="1041888">
              <a:off x="8718783" y="462934"/>
              <a:ext cx="2140836" cy="1902668"/>
            </a:xfrm>
            <a:custGeom>
              <a:avLst/>
              <a:gdLst/>
              <a:ahLst/>
              <a:cxnLst/>
              <a:rect l="l" t="t" r="r" b="b"/>
              <a:pathLst>
                <a:path w="2140836" h="1902668">
                  <a:moveTo>
                    <a:pt x="0" y="0"/>
                  </a:moveTo>
                  <a:lnTo>
                    <a:pt x="2140836" y="0"/>
                  </a:lnTo>
                  <a:lnTo>
                    <a:pt x="2140836" y="1902669"/>
                  </a:lnTo>
                  <a:lnTo>
                    <a:pt x="0" y="19026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rot="1041888">
              <a:off x="1732772" y="11826588"/>
              <a:ext cx="2140836" cy="1902668"/>
            </a:xfrm>
            <a:custGeom>
              <a:avLst/>
              <a:gdLst/>
              <a:ahLst/>
              <a:cxnLst/>
              <a:rect l="l" t="t" r="r" b="b"/>
              <a:pathLst>
                <a:path w="2140836" h="1902668">
                  <a:moveTo>
                    <a:pt x="0" y="0"/>
                  </a:moveTo>
                  <a:lnTo>
                    <a:pt x="2140836" y="0"/>
                  </a:lnTo>
                  <a:lnTo>
                    <a:pt x="2140836" y="1902668"/>
                  </a:lnTo>
                  <a:lnTo>
                    <a:pt x="0" y="19026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 rot="579317">
              <a:off x="23300174" y="9673790"/>
              <a:ext cx="2140836" cy="1902668"/>
            </a:xfrm>
            <a:custGeom>
              <a:avLst/>
              <a:gdLst/>
              <a:ahLst/>
              <a:cxnLst/>
              <a:rect l="l" t="t" r="r" b="b"/>
              <a:pathLst>
                <a:path w="2140836" h="1902668">
                  <a:moveTo>
                    <a:pt x="0" y="0"/>
                  </a:moveTo>
                  <a:lnTo>
                    <a:pt x="2140836" y="0"/>
                  </a:lnTo>
                  <a:lnTo>
                    <a:pt x="2140836" y="1902668"/>
                  </a:lnTo>
                  <a:lnTo>
                    <a:pt x="0" y="19026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 rot="395830">
              <a:off x="13533827" y="14131264"/>
              <a:ext cx="2309931" cy="2052951"/>
            </a:xfrm>
            <a:custGeom>
              <a:avLst/>
              <a:gdLst/>
              <a:ahLst/>
              <a:cxnLst/>
              <a:rect l="l" t="t" r="r" b="b"/>
              <a:pathLst>
                <a:path w="2309931" h="2052951">
                  <a:moveTo>
                    <a:pt x="0" y="0"/>
                  </a:moveTo>
                  <a:lnTo>
                    <a:pt x="2309930" y="0"/>
                  </a:lnTo>
                  <a:lnTo>
                    <a:pt x="2309930" y="2052951"/>
                  </a:lnTo>
                  <a:lnTo>
                    <a:pt x="0" y="20529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 rot="496581">
              <a:off x="18133966" y="12815307"/>
              <a:ext cx="3168134" cy="2815679"/>
            </a:xfrm>
            <a:custGeom>
              <a:avLst/>
              <a:gdLst/>
              <a:ahLst/>
              <a:cxnLst/>
              <a:rect l="l" t="t" r="r" b="b"/>
              <a:pathLst>
                <a:path w="3168134" h="2815679">
                  <a:moveTo>
                    <a:pt x="0" y="0"/>
                  </a:moveTo>
                  <a:lnTo>
                    <a:pt x="3168134" y="0"/>
                  </a:lnTo>
                  <a:lnTo>
                    <a:pt x="3168134" y="2815678"/>
                  </a:lnTo>
                  <a:lnTo>
                    <a:pt x="0" y="28156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3" name="Freeform 23"/>
          <p:cNvSpPr/>
          <p:nvPr/>
        </p:nvSpPr>
        <p:spPr>
          <a:xfrm rot="-930257">
            <a:off x="5153872" y="879871"/>
            <a:ext cx="7552267" cy="8229600"/>
          </a:xfrm>
          <a:custGeom>
            <a:avLst/>
            <a:gdLst/>
            <a:ahLst/>
            <a:cxnLst/>
            <a:rect l="l" t="t" r="r" b="b"/>
            <a:pathLst>
              <a:path w="7552267" h="8229600">
                <a:moveTo>
                  <a:pt x="0" y="0"/>
                </a:moveTo>
                <a:lnTo>
                  <a:pt x="7552267" y="0"/>
                </a:lnTo>
                <a:lnTo>
                  <a:pt x="755226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4191355" y="3536733"/>
            <a:ext cx="7568172" cy="1024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9"/>
              </a:lnSpc>
            </a:pPr>
            <a:r>
              <a:rPr lang="en-US" sz="6999">
                <a:solidFill>
                  <a:srgbClr val="36699B"/>
                </a:solidFill>
                <a:cs typeface="เอฟซี มินิมอล Bold"/>
              </a:rPr>
              <a:t>ทิศทางการพัฒนา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368961" y="4115853"/>
            <a:ext cx="8872191" cy="2398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07"/>
              </a:lnSpc>
            </a:pPr>
            <a:r>
              <a:rPr lang="en-US" sz="16322">
                <a:solidFill>
                  <a:srgbClr val="36699B"/>
                </a:solidFill>
                <a:cs typeface="เอฟซี มินิมอล Bold"/>
              </a:rPr>
              <a:t>ธุรกิจ</a:t>
            </a:r>
          </a:p>
        </p:txBody>
      </p:sp>
    </p:spTree>
  </p:cSld>
  <p:clrMapOvr>
    <a:masterClrMapping/>
  </p:clrMapOvr>
  <p:transition spd="slow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01918" y="0"/>
            <a:ext cx="10244916" cy="11961155"/>
            <a:chOff x="0" y="0"/>
            <a:chExt cx="1587206" cy="18530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87206" cy="1853096"/>
            </a:xfrm>
            <a:custGeom>
              <a:avLst/>
              <a:gdLst/>
              <a:ahLst/>
              <a:cxnLst/>
              <a:rect l="l" t="t" r="r" b="b"/>
              <a:pathLst>
                <a:path w="1587206" h="1853096">
                  <a:moveTo>
                    <a:pt x="0" y="0"/>
                  </a:moveTo>
                  <a:lnTo>
                    <a:pt x="1587206" y="0"/>
                  </a:lnTo>
                  <a:lnTo>
                    <a:pt x="1587206" y="1853096"/>
                  </a:lnTo>
                  <a:lnTo>
                    <a:pt x="0" y="1853096"/>
                  </a:lnTo>
                  <a:close/>
                </a:path>
              </a:pathLst>
            </a:custGeom>
            <a:blipFill>
              <a:blip r:embed="rId2"/>
              <a:stretch>
                <a:fillRect l="-11153" r="-11153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 rot="-5400000">
            <a:off x="1705781" y="2107581"/>
            <a:ext cx="10641046" cy="6042132"/>
            <a:chOff x="0" y="0"/>
            <a:chExt cx="3963649" cy="225061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963649" cy="2250614"/>
            </a:xfrm>
            <a:custGeom>
              <a:avLst/>
              <a:gdLst/>
              <a:ahLst/>
              <a:cxnLst/>
              <a:rect l="l" t="t" r="r" b="b"/>
              <a:pathLst>
                <a:path w="3963649" h="2250614">
                  <a:moveTo>
                    <a:pt x="0" y="0"/>
                  </a:moveTo>
                  <a:lnTo>
                    <a:pt x="3963649" y="0"/>
                  </a:lnTo>
                  <a:lnTo>
                    <a:pt x="3963649" y="2250614"/>
                  </a:lnTo>
                  <a:lnTo>
                    <a:pt x="0" y="2250614"/>
                  </a:lnTo>
                  <a:close/>
                </a:path>
              </a:pathLst>
            </a:custGeom>
            <a:gradFill rotWithShape="1">
              <a:gsLst>
                <a:gs pos="0">
                  <a:srgbClr val="EFFDF2">
                    <a:alpha val="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3963649" cy="2269664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885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00073" y="7802014"/>
            <a:ext cx="18878992" cy="2824185"/>
            <a:chOff x="0" y="0"/>
            <a:chExt cx="7032175" cy="105197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032175" cy="1051971"/>
            </a:xfrm>
            <a:custGeom>
              <a:avLst/>
              <a:gdLst/>
              <a:ahLst/>
              <a:cxnLst/>
              <a:rect l="l" t="t" r="r" b="b"/>
              <a:pathLst>
                <a:path w="7032175" h="1051971">
                  <a:moveTo>
                    <a:pt x="0" y="0"/>
                  </a:moveTo>
                  <a:lnTo>
                    <a:pt x="7032175" y="0"/>
                  </a:lnTo>
                  <a:lnTo>
                    <a:pt x="7032175" y="1051971"/>
                  </a:lnTo>
                  <a:lnTo>
                    <a:pt x="0" y="1051971"/>
                  </a:lnTo>
                  <a:close/>
                </a:path>
              </a:pathLst>
            </a:custGeom>
            <a:gradFill rotWithShape="1">
              <a:gsLst>
                <a:gs pos="0">
                  <a:srgbClr val="EFFDF2">
                    <a:alpha val="0"/>
                  </a:srgbClr>
                </a:gs>
                <a:gs pos="100000">
                  <a:srgbClr val="B5D4BB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7032175" cy="1071021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885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6445665">
            <a:off x="14935908" y="1325119"/>
            <a:ext cx="2098589" cy="2012022"/>
          </a:xfrm>
          <a:custGeom>
            <a:avLst/>
            <a:gdLst/>
            <a:ahLst/>
            <a:cxnLst/>
            <a:rect l="l" t="t" r="r" b="b"/>
            <a:pathLst>
              <a:path w="2098589" h="2012022">
                <a:moveTo>
                  <a:pt x="0" y="0"/>
                </a:moveTo>
                <a:lnTo>
                  <a:pt x="2098589" y="0"/>
                </a:lnTo>
                <a:lnTo>
                  <a:pt x="2098589" y="2012022"/>
                </a:lnTo>
                <a:lnTo>
                  <a:pt x="0" y="20120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9139423" y="1081500"/>
            <a:ext cx="8176768" cy="9512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979"/>
              </a:lnSpc>
            </a:pPr>
            <a:r>
              <a:rPr lang="th-TH" sz="5400" dirty="0">
                <a:solidFill>
                  <a:srgbClr val="36699B"/>
                </a:solidFill>
                <a:cs typeface="เอฟซี มินิมอล Bold"/>
              </a:rPr>
              <a:t>03 </a:t>
            </a:r>
            <a:r>
              <a:rPr lang="en-US" sz="5400" dirty="0" err="1">
                <a:solidFill>
                  <a:srgbClr val="36699B"/>
                </a:solidFill>
                <a:cs typeface="เอฟซี มินิมอล Bold"/>
              </a:rPr>
              <a:t>นวัตกรรมและเทคโนโลยี</a:t>
            </a:r>
            <a:endParaRPr lang="en-US" sz="5400" dirty="0">
              <a:solidFill>
                <a:srgbClr val="36699B"/>
              </a:solidFill>
              <a:cs typeface="เอฟซี มินิมอล Bold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9342998" y="2400300"/>
            <a:ext cx="7683039" cy="7010401"/>
            <a:chOff x="0" y="0"/>
            <a:chExt cx="2023517" cy="162240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023517" cy="1622409"/>
            </a:xfrm>
            <a:custGeom>
              <a:avLst/>
              <a:gdLst/>
              <a:ahLst/>
              <a:cxnLst/>
              <a:rect l="l" t="t" r="r" b="b"/>
              <a:pathLst>
                <a:path w="2023517" h="1622409">
                  <a:moveTo>
                    <a:pt x="24184" y="0"/>
                  </a:moveTo>
                  <a:lnTo>
                    <a:pt x="1999333" y="0"/>
                  </a:lnTo>
                  <a:cubicBezTo>
                    <a:pt x="2012689" y="0"/>
                    <a:pt x="2023517" y="10828"/>
                    <a:pt x="2023517" y="24184"/>
                  </a:cubicBezTo>
                  <a:lnTo>
                    <a:pt x="2023517" y="1598226"/>
                  </a:lnTo>
                  <a:cubicBezTo>
                    <a:pt x="2023517" y="1604640"/>
                    <a:pt x="2020969" y="1610791"/>
                    <a:pt x="2016433" y="1615326"/>
                  </a:cubicBezTo>
                  <a:cubicBezTo>
                    <a:pt x="2011898" y="1619862"/>
                    <a:pt x="2005747" y="1622409"/>
                    <a:pt x="1999333" y="1622409"/>
                  </a:cubicBezTo>
                  <a:lnTo>
                    <a:pt x="24184" y="1622409"/>
                  </a:lnTo>
                  <a:cubicBezTo>
                    <a:pt x="10828" y="1622409"/>
                    <a:pt x="0" y="1611582"/>
                    <a:pt x="0" y="1598226"/>
                  </a:cubicBezTo>
                  <a:lnTo>
                    <a:pt x="0" y="24184"/>
                  </a:lnTo>
                  <a:cubicBezTo>
                    <a:pt x="0" y="10828"/>
                    <a:pt x="10828" y="0"/>
                    <a:pt x="24184" y="0"/>
                  </a:cubicBezTo>
                  <a:close/>
                </a:path>
              </a:pathLst>
            </a:custGeom>
            <a:solidFill>
              <a:srgbClr val="36699B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2023517" cy="16795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88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9751899" y="2705100"/>
            <a:ext cx="6865236" cy="5953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thaiDist">
              <a:lnSpc>
                <a:spcPts val="3919"/>
              </a:lnSpc>
            </a:pPr>
            <a:r>
              <a:rPr lang="th-TH" sz="2000" dirty="0">
                <a:solidFill>
                  <a:srgbClr val="FFFFFF"/>
                </a:solidFill>
                <a:latin typeface="Anantason" panose="020B0604020202020204" charset="-34"/>
                <a:cs typeface="Anantason" panose="020B0604020202020204" charset="-34"/>
              </a:rPr>
              <a:t>การติดตั้งโซล่าเซลล์ส่วนใหญ่เป็นการติดตั้งแบบคงที่ แต่ด้วยพื้นที่ในหน่วยงานราชการมีค่อนข้างจำกัด อีกทั้งความสูงของอาคารแต่ละหลังที่สูงไม่เท่ากัน ทำให้เกิดการบังแสงแดดซึ่งกันและกัน เป็นสาเหตุที่ทำให้ประสิทธิภาพการผลิตไฟฟ้าของโซล่าเซลล์ลดลง</a:t>
            </a:r>
          </a:p>
          <a:p>
            <a:pPr>
              <a:lnSpc>
                <a:spcPts val="3919"/>
              </a:lnSpc>
            </a:pPr>
            <a:endParaRPr lang="th-TH" sz="2000" dirty="0">
              <a:solidFill>
                <a:srgbClr val="FFFFFF"/>
              </a:solidFill>
              <a:latin typeface="Anantason" panose="020B0604020202020204" charset="-34"/>
              <a:cs typeface="Anantason" panose="020B0604020202020204" charset="-34"/>
            </a:endParaRPr>
          </a:p>
          <a:p>
            <a:pPr algn="thaiDist">
              <a:lnSpc>
                <a:spcPts val="3919"/>
              </a:lnSpc>
            </a:pPr>
            <a:r>
              <a:rPr lang="th-TH" sz="2000" dirty="0">
                <a:solidFill>
                  <a:srgbClr val="FFFFFF"/>
                </a:solidFill>
                <a:latin typeface="Anantason" panose="020B0604020202020204" charset="-34"/>
                <a:cs typeface="Anantason" panose="020B0604020202020204" charset="-34"/>
              </a:rPr>
              <a:t>การติดตั้งโซล่าเซลล์แบบคงที่จะผลิตกระแสไฟฟ้าได้สูงสุดในเวลาที่แสงอาทิตย์ตั้งฉากกับแผ่นโซลล่าเซลล์</a:t>
            </a:r>
          </a:p>
          <a:p>
            <a:pPr>
              <a:lnSpc>
                <a:spcPts val="3919"/>
              </a:lnSpc>
            </a:pPr>
            <a:endParaRPr lang="th-TH" sz="2000" dirty="0">
              <a:solidFill>
                <a:srgbClr val="FFFFFF"/>
              </a:solidFill>
              <a:latin typeface="Anantason" panose="020B0604020202020204" charset="-34"/>
              <a:cs typeface="Anantason" panose="020B0604020202020204" charset="-34"/>
            </a:endParaRPr>
          </a:p>
          <a:p>
            <a:pPr algn="thaiDist">
              <a:lnSpc>
                <a:spcPts val="3919"/>
              </a:lnSpc>
            </a:pPr>
            <a:r>
              <a:rPr lang="th-TH" sz="2000" dirty="0">
                <a:solidFill>
                  <a:srgbClr val="FFFFFF"/>
                </a:solidFill>
                <a:latin typeface="Anantason" panose="020B0604020202020204" charset="-34"/>
                <a:cs typeface="Anantason" panose="020B0604020202020204" charset="-34"/>
              </a:rPr>
              <a:t>ด้วยนวัตกรรมนำตะวันที่บริษัทคิดค้นขึ้นมาจะช่วยลดปัญหาความแออัดของพื้นที่ได้ด้วยการทำให้แผงโซล่าเซลล์ตั้งฉากกับแสงอาทิตย์ตั้งแต่เช้าถึงเย็น โดยสามารถผลิตกระแสไฟฟ้าแบบสูงสุดได้เกือบตลอดเวลา</a:t>
            </a:r>
            <a:endParaRPr lang="en-US" sz="2000" dirty="0">
              <a:solidFill>
                <a:srgbClr val="FFFFFF"/>
              </a:solidFill>
              <a:latin typeface="Anantason" panose="020B0604020202020204" charset="-34"/>
              <a:cs typeface="Anantason" panose="020B0604020202020204" charset="-34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-48871" y="9116245"/>
            <a:ext cx="18336871" cy="1212292"/>
            <a:chOff x="0" y="0"/>
            <a:chExt cx="24449161" cy="1616389"/>
          </a:xfrm>
        </p:grpSpPr>
        <p:sp>
          <p:nvSpPr>
            <p:cNvPr id="17" name="Freeform 17"/>
            <p:cNvSpPr/>
            <p:nvPr/>
          </p:nvSpPr>
          <p:spPr>
            <a:xfrm>
              <a:off x="1414660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2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2980537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2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4546414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6" y="0"/>
                  </a:lnTo>
                  <a:lnTo>
                    <a:pt x="1565876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2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0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2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7526950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2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9092827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2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10658704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6" y="0"/>
                  </a:lnTo>
                  <a:lnTo>
                    <a:pt x="1565876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2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6112290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2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13639241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6" y="0"/>
                  </a:lnTo>
                  <a:lnTo>
                    <a:pt x="1565876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844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15205117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844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16770994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844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12224580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844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>
              <a:off x="19751531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6" y="0"/>
                  </a:lnTo>
                  <a:lnTo>
                    <a:pt x="1565876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844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>
              <a:off x="21317407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844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>
              <a:off x="22883284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844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>
              <a:off x="18336871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6" y="0"/>
                  </a:lnTo>
                  <a:lnTo>
                    <a:pt x="1565876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844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243354"/>
            <a:ext cx="7838886" cy="10773707"/>
            <a:chOff x="0" y="0"/>
            <a:chExt cx="1908202" cy="26226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8202" cy="2622619"/>
            </a:xfrm>
            <a:custGeom>
              <a:avLst/>
              <a:gdLst/>
              <a:ahLst/>
              <a:cxnLst/>
              <a:rect l="l" t="t" r="r" b="b"/>
              <a:pathLst>
                <a:path w="1908202" h="2622619">
                  <a:moveTo>
                    <a:pt x="0" y="0"/>
                  </a:moveTo>
                  <a:lnTo>
                    <a:pt x="1908202" y="0"/>
                  </a:lnTo>
                  <a:lnTo>
                    <a:pt x="1908202" y="2622619"/>
                  </a:lnTo>
                  <a:lnTo>
                    <a:pt x="0" y="2622619"/>
                  </a:lnTo>
                  <a:close/>
                </a:path>
              </a:pathLst>
            </a:custGeom>
            <a:solidFill>
              <a:srgbClr val="72865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1908202" cy="2717869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215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259300" y="-243354"/>
            <a:ext cx="1418364" cy="10773707"/>
            <a:chOff x="0" y="0"/>
            <a:chExt cx="345269" cy="262261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45269" cy="2622619"/>
            </a:xfrm>
            <a:custGeom>
              <a:avLst/>
              <a:gdLst/>
              <a:ahLst/>
              <a:cxnLst/>
              <a:rect l="l" t="t" r="r" b="b"/>
              <a:pathLst>
                <a:path w="345269" h="2622619">
                  <a:moveTo>
                    <a:pt x="0" y="0"/>
                  </a:moveTo>
                  <a:lnTo>
                    <a:pt x="345269" y="0"/>
                  </a:lnTo>
                  <a:lnTo>
                    <a:pt x="345269" y="2622619"/>
                  </a:lnTo>
                  <a:lnTo>
                    <a:pt x="0" y="2622619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95250"/>
              <a:ext cx="345269" cy="2717869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2155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389664" y="9616701"/>
            <a:ext cx="19067329" cy="927969"/>
            <a:chOff x="0" y="0"/>
            <a:chExt cx="4641516" cy="22589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641516" cy="225893"/>
            </a:xfrm>
            <a:custGeom>
              <a:avLst/>
              <a:gdLst/>
              <a:ahLst/>
              <a:cxnLst/>
              <a:rect l="l" t="t" r="r" b="b"/>
              <a:pathLst>
                <a:path w="4641516" h="225893">
                  <a:moveTo>
                    <a:pt x="0" y="0"/>
                  </a:moveTo>
                  <a:lnTo>
                    <a:pt x="4641516" y="0"/>
                  </a:lnTo>
                  <a:lnTo>
                    <a:pt x="4641516" y="225893"/>
                  </a:lnTo>
                  <a:lnTo>
                    <a:pt x="0" y="225893"/>
                  </a:lnTo>
                  <a:close/>
                </a:path>
              </a:pathLst>
            </a:custGeom>
            <a:solidFill>
              <a:srgbClr val="261F1C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95250"/>
              <a:ext cx="4641516" cy="321143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2155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8374226" y="388106"/>
            <a:ext cx="2062739" cy="1951867"/>
          </a:xfrm>
          <a:custGeom>
            <a:avLst/>
            <a:gdLst/>
            <a:ahLst/>
            <a:cxnLst/>
            <a:rect l="l" t="t" r="r" b="b"/>
            <a:pathLst>
              <a:path w="2062739" h="1951867">
                <a:moveTo>
                  <a:pt x="0" y="0"/>
                </a:moveTo>
                <a:lnTo>
                  <a:pt x="2062738" y="0"/>
                </a:lnTo>
                <a:lnTo>
                  <a:pt x="2062738" y="1951866"/>
                </a:lnTo>
                <a:lnTo>
                  <a:pt x="0" y="19518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4844637" y="3390962"/>
            <a:ext cx="2062739" cy="1951867"/>
          </a:xfrm>
          <a:custGeom>
            <a:avLst/>
            <a:gdLst/>
            <a:ahLst/>
            <a:cxnLst/>
            <a:rect l="l" t="t" r="r" b="b"/>
            <a:pathLst>
              <a:path w="2062739" h="1951867">
                <a:moveTo>
                  <a:pt x="0" y="0"/>
                </a:moveTo>
                <a:lnTo>
                  <a:pt x="2062739" y="0"/>
                </a:lnTo>
                <a:lnTo>
                  <a:pt x="2062739" y="1951866"/>
                </a:lnTo>
                <a:lnTo>
                  <a:pt x="0" y="19518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1832017" y="8609525"/>
            <a:ext cx="3647374" cy="4483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0670" lvl="1" algn="ctr">
              <a:lnSpc>
                <a:spcPts val="3639"/>
              </a:lnSpc>
            </a:pPr>
            <a:r>
              <a:rPr lang="en-US" sz="2599" dirty="0" err="1">
                <a:solidFill>
                  <a:srgbClr val="FFFFFF"/>
                </a:solidFill>
                <a:cs typeface="Prompt"/>
              </a:rPr>
              <a:t>ประธานกรรมการ</a:t>
            </a:r>
            <a:endParaRPr lang="en-US" sz="2599" dirty="0">
              <a:solidFill>
                <a:srgbClr val="FFFFFF"/>
              </a:solidFill>
              <a:cs typeface="Prompt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8810567" y="8600000"/>
            <a:ext cx="3489275" cy="4462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0670" lvl="1">
              <a:lnSpc>
                <a:spcPts val="3639"/>
              </a:lnSpc>
            </a:pPr>
            <a:r>
              <a:rPr lang="th-TH" sz="2599" dirty="0">
                <a:solidFill>
                  <a:srgbClr val="261F1C"/>
                </a:solidFill>
                <a:cs typeface="Prompt"/>
              </a:rPr>
              <a:t>การเงินและการธนาคาร</a:t>
            </a:r>
            <a:endParaRPr lang="en-US" sz="2599" dirty="0">
              <a:solidFill>
                <a:srgbClr val="261F1C"/>
              </a:solidFill>
              <a:cs typeface="Prompt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9096186" y="4576127"/>
            <a:ext cx="3203655" cy="4483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0670" lvl="1" algn="ctr">
              <a:lnSpc>
                <a:spcPts val="3639"/>
              </a:lnSpc>
            </a:pPr>
            <a:r>
              <a:rPr lang="en-US" sz="2599" dirty="0" err="1">
                <a:solidFill>
                  <a:srgbClr val="261F1C"/>
                </a:solidFill>
                <a:cs typeface="Prompt"/>
              </a:rPr>
              <a:t>คณะกรรมการ</a:t>
            </a:r>
            <a:endParaRPr lang="en-US" sz="2599" dirty="0">
              <a:solidFill>
                <a:srgbClr val="261F1C"/>
              </a:solidFill>
              <a:cs typeface="Prompt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832017" y="8076760"/>
            <a:ext cx="3647374" cy="5924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760"/>
              </a:lnSpc>
              <a:spcBef>
                <a:spcPct val="0"/>
              </a:spcBef>
            </a:pPr>
            <a:r>
              <a:rPr lang="th-TH" sz="3400" dirty="0">
                <a:solidFill>
                  <a:srgbClr val="FFFFFF"/>
                </a:solidFill>
                <a:cs typeface="Prompt Bold"/>
              </a:rPr>
              <a:t>อภิมุข พัฒนศาสตร์ </a:t>
            </a:r>
            <a:endParaRPr lang="en-US" sz="3400" dirty="0">
              <a:solidFill>
                <a:srgbClr val="FFFFFF"/>
              </a:solidFill>
              <a:cs typeface="Prompt Bold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8905875" y="8067235"/>
            <a:ext cx="3489275" cy="570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60"/>
              </a:lnSpc>
              <a:spcBef>
                <a:spcPct val="0"/>
              </a:spcBef>
            </a:pPr>
            <a:r>
              <a:rPr lang="th-TH" sz="2800" dirty="0">
                <a:solidFill>
                  <a:srgbClr val="261F1C"/>
                </a:solidFill>
                <a:cs typeface="Prompt Bold"/>
              </a:rPr>
              <a:t>ศุภณัฐ กีรติพิชญ์</a:t>
            </a:r>
            <a:endParaRPr lang="en-US" sz="2800" dirty="0">
              <a:solidFill>
                <a:srgbClr val="261F1C"/>
              </a:solidFill>
              <a:cs typeface="Prompt Bold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8905875" y="4043362"/>
            <a:ext cx="3489275" cy="569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60"/>
              </a:lnSpc>
              <a:spcBef>
                <a:spcPct val="0"/>
              </a:spcBef>
            </a:pPr>
            <a:r>
              <a:rPr lang="th-TH" sz="2800" dirty="0">
                <a:solidFill>
                  <a:srgbClr val="261F1C"/>
                </a:solidFill>
                <a:cs typeface="Prompt Bold"/>
              </a:rPr>
              <a:t>กันยากร พัฒนศาสตร์</a:t>
            </a:r>
            <a:endParaRPr lang="en-US" sz="2800" dirty="0">
              <a:solidFill>
                <a:srgbClr val="261F1C"/>
              </a:solidFill>
              <a:cs typeface="Prompt Bold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13487400" y="8067235"/>
            <a:ext cx="2861822" cy="5708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760"/>
              </a:lnSpc>
              <a:spcBef>
                <a:spcPct val="0"/>
              </a:spcBef>
            </a:pPr>
            <a:r>
              <a:rPr lang="th-TH" sz="2800" dirty="0">
                <a:solidFill>
                  <a:srgbClr val="261F1C"/>
                </a:solidFill>
                <a:cs typeface="Prompt Bold"/>
              </a:rPr>
              <a:t>ธนยศ นามบ้าน</a:t>
            </a:r>
            <a:endParaRPr lang="en-US" sz="2800" dirty="0">
              <a:solidFill>
                <a:srgbClr val="261F1C"/>
              </a:solidFill>
              <a:cs typeface="Prompt Bold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13122325" y="4043362"/>
            <a:ext cx="3489275" cy="570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60"/>
              </a:lnSpc>
              <a:spcBef>
                <a:spcPct val="0"/>
              </a:spcBef>
            </a:pPr>
            <a:r>
              <a:rPr lang="th-TH" sz="2800" dirty="0">
                <a:solidFill>
                  <a:srgbClr val="261F1C"/>
                </a:solidFill>
                <a:cs typeface="Prompt Bold"/>
              </a:rPr>
              <a:t>จิตเกษม พัฒนาศิริ</a:t>
            </a:r>
            <a:endParaRPr lang="en-US" sz="2800" dirty="0">
              <a:solidFill>
                <a:srgbClr val="261F1C"/>
              </a:solidFill>
              <a:cs typeface="Prompt Bold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13487400" y="8600000"/>
            <a:ext cx="2861822" cy="4483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0670" lvl="1" algn="ctr">
              <a:lnSpc>
                <a:spcPts val="3639"/>
              </a:lnSpc>
            </a:pPr>
            <a:r>
              <a:rPr lang="th-TH" sz="2599" dirty="0">
                <a:solidFill>
                  <a:srgbClr val="261F1C"/>
                </a:solidFill>
                <a:cs typeface="Prompt"/>
              </a:rPr>
              <a:t>การตลาด</a:t>
            </a:r>
            <a:endParaRPr lang="en-US" sz="2599" dirty="0">
              <a:solidFill>
                <a:srgbClr val="261F1C"/>
              </a:solidFill>
              <a:cs typeface="Prompt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13401675" y="4576127"/>
            <a:ext cx="2893149" cy="4483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0670" lvl="1" algn="ctr">
              <a:lnSpc>
                <a:spcPts val="3639"/>
              </a:lnSpc>
            </a:pPr>
            <a:r>
              <a:rPr lang="th-TH" sz="2599" dirty="0">
                <a:solidFill>
                  <a:srgbClr val="261F1C"/>
                </a:solidFill>
                <a:cs typeface="Prompt"/>
              </a:rPr>
              <a:t>กฎหมาย </a:t>
            </a:r>
            <a:r>
              <a:rPr lang="en-US" sz="2599" dirty="0">
                <a:solidFill>
                  <a:srgbClr val="261F1C"/>
                </a:solidFill>
                <a:cs typeface="Prompt"/>
              </a:rPr>
              <a:t>&amp; </a:t>
            </a:r>
            <a:r>
              <a:rPr lang="th-TH" sz="2599" dirty="0">
                <a:solidFill>
                  <a:srgbClr val="261F1C"/>
                </a:solidFill>
                <a:cs typeface="Prompt"/>
              </a:rPr>
              <a:t>ไอที</a:t>
            </a:r>
            <a:endParaRPr lang="en-US" sz="2599" dirty="0">
              <a:solidFill>
                <a:srgbClr val="261F1C"/>
              </a:solidFill>
              <a:cs typeface="Prompt"/>
            </a:endParaRPr>
          </a:p>
        </p:txBody>
      </p:sp>
      <p:grpSp>
        <p:nvGrpSpPr>
          <p:cNvPr id="38" name="Group 38"/>
          <p:cNvGrpSpPr/>
          <p:nvPr/>
        </p:nvGrpSpPr>
        <p:grpSpPr>
          <a:xfrm>
            <a:off x="-119457" y="-243354"/>
            <a:ext cx="7838886" cy="2242635"/>
            <a:chOff x="0" y="0"/>
            <a:chExt cx="1748585" cy="500255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1748585" cy="500255"/>
            </a:xfrm>
            <a:custGeom>
              <a:avLst/>
              <a:gdLst/>
              <a:ahLst/>
              <a:cxnLst/>
              <a:rect l="l" t="t" r="r" b="b"/>
              <a:pathLst>
                <a:path w="1748585" h="500255">
                  <a:moveTo>
                    <a:pt x="0" y="0"/>
                  </a:moveTo>
                  <a:lnTo>
                    <a:pt x="1748585" y="0"/>
                  </a:lnTo>
                  <a:lnTo>
                    <a:pt x="1748585" y="500255"/>
                  </a:lnTo>
                  <a:lnTo>
                    <a:pt x="0" y="500255"/>
                  </a:lnTo>
                  <a:close/>
                </a:path>
              </a:pathLst>
            </a:custGeom>
            <a:solidFill>
              <a:srgbClr val="D9D9D9"/>
            </a:solidFill>
            <a:ln cap="sq">
              <a:noFill/>
              <a:prstDash val="solid"/>
              <a:miter/>
            </a:ln>
          </p:spPr>
        </p:sp>
        <p:sp>
          <p:nvSpPr>
            <p:cNvPr id="40" name="TextBox 40"/>
            <p:cNvSpPr txBox="1"/>
            <p:nvPr/>
          </p:nvSpPr>
          <p:spPr>
            <a:xfrm>
              <a:off x="0" y="-76200"/>
              <a:ext cx="1748585" cy="576455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731"/>
                </a:lnSpc>
              </a:pPr>
              <a:endParaRPr/>
            </a:p>
          </p:txBody>
        </p:sp>
      </p:grpSp>
      <p:sp>
        <p:nvSpPr>
          <p:cNvPr id="41" name="TextBox 41"/>
          <p:cNvSpPr txBox="1"/>
          <p:nvPr/>
        </p:nvSpPr>
        <p:spPr>
          <a:xfrm>
            <a:off x="914400" y="711414"/>
            <a:ext cx="5268907" cy="1144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99"/>
              </a:lnSpc>
            </a:pPr>
            <a:r>
              <a:rPr lang="th-TH" sz="8499" dirty="0">
                <a:solidFill>
                  <a:srgbClr val="261F1C"/>
                </a:solidFill>
                <a:cs typeface="Prompt Bold Italics"/>
              </a:rPr>
              <a:t>ทีมผู้บริหาร</a:t>
            </a:r>
            <a:endParaRPr lang="en-US" sz="8499" dirty="0">
              <a:solidFill>
                <a:srgbClr val="261F1C"/>
              </a:solidFill>
              <a:cs typeface="Prompt Bold Italics"/>
            </a:endParaRPr>
          </a:p>
        </p:txBody>
      </p:sp>
      <p:grpSp>
        <p:nvGrpSpPr>
          <p:cNvPr id="42" name="Group 42"/>
          <p:cNvGrpSpPr/>
          <p:nvPr/>
        </p:nvGrpSpPr>
        <p:grpSpPr>
          <a:xfrm>
            <a:off x="-533400" y="1999282"/>
            <a:ext cx="6883828" cy="870152"/>
            <a:chOff x="0" y="0"/>
            <a:chExt cx="1763415" cy="222905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1763415" cy="222905"/>
            </a:xfrm>
            <a:custGeom>
              <a:avLst/>
              <a:gdLst/>
              <a:ahLst/>
              <a:cxnLst/>
              <a:rect l="l" t="t" r="r" b="b"/>
              <a:pathLst>
                <a:path w="1763415" h="222905">
                  <a:moveTo>
                    <a:pt x="203200" y="0"/>
                  </a:moveTo>
                  <a:lnTo>
                    <a:pt x="1763415" y="0"/>
                  </a:lnTo>
                  <a:lnTo>
                    <a:pt x="1560215" y="222905"/>
                  </a:lnTo>
                  <a:lnTo>
                    <a:pt x="0" y="2229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61F1C"/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101600" y="-76200"/>
              <a:ext cx="1560215" cy="299105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731"/>
                </a:lnSpc>
              </a:pPr>
              <a:endParaRPr/>
            </a:p>
          </p:txBody>
        </p:sp>
      </p:grpSp>
      <p:sp>
        <p:nvSpPr>
          <p:cNvPr id="45" name="TextBox 45"/>
          <p:cNvSpPr txBox="1"/>
          <p:nvPr/>
        </p:nvSpPr>
        <p:spPr>
          <a:xfrm>
            <a:off x="175389" y="2142615"/>
            <a:ext cx="5869054" cy="5655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th-TH" sz="4000" dirty="0">
                <a:solidFill>
                  <a:srgbClr val="FFFFFF"/>
                </a:solidFill>
                <a:cs typeface="Prompt Bold"/>
              </a:rPr>
              <a:t>อภิมุข ณ การไฟฟ้า จำกัด</a:t>
            </a:r>
            <a:endParaRPr lang="en-US" sz="4000" dirty="0">
              <a:solidFill>
                <a:srgbClr val="FFFFFF"/>
              </a:solidFill>
              <a:cs typeface="Prompt Bold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2483DCCA-73C3-A46F-1472-30EEC8DB58E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593" r="7905"/>
          <a:stretch/>
        </p:blipFill>
        <p:spPr>
          <a:xfrm>
            <a:off x="13747158" y="5190272"/>
            <a:ext cx="2221776" cy="28537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6B87A8-2ACE-191C-FFD9-502AE23E4F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8800" y="1015238"/>
            <a:ext cx="2355663" cy="28881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B1CC481-BE6F-6273-F8DE-E507B663A2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67046" y="5143499"/>
            <a:ext cx="2355517" cy="29005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7AF1856-5134-CC95-2CF3-9EA3A82B61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0" y="1036194"/>
            <a:ext cx="2443951" cy="28881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BA420DA-BBFE-E56E-26C8-C14F6AD777A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164" y="3926853"/>
            <a:ext cx="3503228" cy="41499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-901917" y="529458"/>
            <a:ext cx="19189918" cy="10096741"/>
            <a:chOff x="0" y="0"/>
            <a:chExt cx="7032175" cy="105197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032175" cy="1051971"/>
            </a:xfrm>
            <a:custGeom>
              <a:avLst/>
              <a:gdLst/>
              <a:ahLst/>
              <a:cxnLst/>
              <a:rect l="l" t="t" r="r" b="b"/>
              <a:pathLst>
                <a:path w="7032175" h="1051971">
                  <a:moveTo>
                    <a:pt x="0" y="0"/>
                  </a:moveTo>
                  <a:lnTo>
                    <a:pt x="7032175" y="0"/>
                  </a:lnTo>
                  <a:lnTo>
                    <a:pt x="7032175" y="1051971"/>
                  </a:lnTo>
                  <a:lnTo>
                    <a:pt x="0" y="1051971"/>
                  </a:lnTo>
                  <a:close/>
                </a:path>
              </a:pathLst>
            </a:custGeom>
            <a:gradFill rotWithShape="1">
              <a:gsLst>
                <a:gs pos="0">
                  <a:srgbClr val="EFFDF2">
                    <a:alpha val="0"/>
                  </a:srgbClr>
                </a:gs>
                <a:gs pos="100000">
                  <a:srgbClr val="B5D4BB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7032175" cy="1071021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885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9139423" y="1081500"/>
            <a:ext cx="8176768" cy="9512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979"/>
              </a:lnSpc>
            </a:pPr>
            <a:r>
              <a:rPr lang="th-TH" sz="5400" dirty="0">
                <a:solidFill>
                  <a:srgbClr val="36699B"/>
                </a:solidFill>
                <a:cs typeface="เอฟซี มินิมอล Bold"/>
              </a:rPr>
              <a:t>อภิมุข กับคาร์บอนเครดิต</a:t>
            </a:r>
            <a:endParaRPr lang="en-US" sz="5400" dirty="0">
              <a:solidFill>
                <a:srgbClr val="36699B"/>
              </a:solidFill>
              <a:cs typeface="เอฟซี มินิมอล Bold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-48871" y="9116245"/>
            <a:ext cx="18336871" cy="1212292"/>
            <a:chOff x="0" y="0"/>
            <a:chExt cx="24449161" cy="1616389"/>
          </a:xfrm>
        </p:grpSpPr>
        <p:sp>
          <p:nvSpPr>
            <p:cNvPr id="17" name="Freeform 17"/>
            <p:cNvSpPr/>
            <p:nvPr/>
          </p:nvSpPr>
          <p:spPr>
            <a:xfrm>
              <a:off x="1414660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2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2980537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2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4546414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6" y="0"/>
                  </a:lnTo>
                  <a:lnTo>
                    <a:pt x="1565876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2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0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2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7526950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2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9092827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2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10658704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6" y="0"/>
                  </a:lnTo>
                  <a:lnTo>
                    <a:pt x="1565876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2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6112290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2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13639241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6" y="0"/>
                  </a:lnTo>
                  <a:lnTo>
                    <a:pt x="1565876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844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15205117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844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16770994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844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12224580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844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>
              <a:off x="19751531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6" y="0"/>
                  </a:lnTo>
                  <a:lnTo>
                    <a:pt x="1565876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844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>
              <a:off x="21317407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844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>
              <a:off x="22883284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844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>
              <a:off x="18336871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6" y="0"/>
                  </a:lnTo>
                  <a:lnTo>
                    <a:pt x="1565876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844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3" name="Freeform 10">
            <a:extLst>
              <a:ext uri="{FF2B5EF4-FFF2-40B4-BE49-F238E27FC236}">
                <a16:creationId xmlns:a16="http://schemas.microsoft.com/office/drawing/2014/main" id="{88BA4A13-1A8E-47A4-8984-C13F5628DBE3}"/>
              </a:ext>
            </a:extLst>
          </p:cNvPr>
          <p:cNvSpPr/>
          <p:nvPr/>
        </p:nvSpPr>
        <p:spPr>
          <a:xfrm rot="6445665">
            <a:off x="6810165" y="8716379"/>
            <a:ext cx="2098589" cy="2012022"/>
          </a:xfrm>
          <a:custGeom>
            <a:avLst/>
            <a:gdLst/>
            <a:ahLst/>
            <a:cxnLst/>
            <a:rect l="l" t="t" r="r" b="b"/>
            <a:pathLst>
              <a:path w="2098589" h="2012022">
                <a:moveTo>
                  <a:pt x="0" y="0"/>
                </a:moveTo>
                <a:lnTo>
                  <a:pt x="2098589" y="0"/>
                </a:lnTo>
                <a:lnTo>
                  <a:pt x="2098589" y="2012022"/>
                </a:lnTo>
                <a:lnTo>
                  <a:pt x="0" y="20120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4" name="Freeform 10">
            <a:extLst>
              <a:ext uri="{FF2B5EF4-FFF2-40B4-BE49-F238E27FC236}">
                <a16:creationId xmlns:a16="http://schemas.microsoft.com/office/drawing/2014/main" id="{F9067369-E540-0B58-8306-FD3D869A9344}"/>
              </a:ext>
            </a:extLst>
          </p:cNvPr>
          <p:cNvSpPr/>
          <p:nvPr/>
        </p:nvSpPr>
        <p:spPr>
          <a:xfrm rot="6445665">
            <a:off x="9886892" y="8517068"/>
            <a:ext cx="2098589" cy="2012022"/>
          </a:xfrm>
          <a:custGeom>
            <a:avLst/>
            <a:gdLst/>
            <a:ahLst/>
            <a:cxnLst/>
            <a:rect l="l" t="t" r="r" b="b"/>
            <a:pathLst>
              <a:path w="2098589" h="2012022">
                <a:moveTo>
                  <a:pt x="0" y="0"/>
                </a:moveTo>
                <a:lnTo>
                  <a:pt x="2098589" y="0"/>
                </a:lnTo>
                <a:lnTo>
                  <a:pt x="2098589" y="2012022"/>
                </a:lnTo>
                <a:lnTo>
                  <a:pt x="0" y="20120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5" name="Freeform 10">
            <a:extLst>
              <a:ext uri="{FF2B5EF4-FFF2-40B4-BE49-F238E27FC236}">
                <a16:creationId xmlns:a16="http://schemas.microsoft.com/office/drawing/2014/main" id="{E77048A0-E06D-7EAE-A827-32E1C8586DCF}"/>
              </a:ext>
            </a:extLst>
          </p:cNvPr>
          <p:cNvSpPr/>
          <p:nvPr/>
        </p:nvSpPr>
        <p:spPr>
          <a:xfrm rot="6445665">
            <a:off x="12837752" y="8483656"/>
            <a:ext cx="2098589" cy="2012022"/>
          </a:xfrm>
          <a:custGeom>
            <a:avLst/>
            <a:gdLst/>
            <a:ahLst/>
            <a:cxnLst/>
            <a:rect l="l" t="t" r="r" b="b"/>
            <a:pathLst>
              <a:path w="2098589" h="2012022">
                <a:moveTo>
                  <a:pt x="0" y="0"/>
                </a:moveTo>
                <a:lnTo>
                  <a:pt x="2098589" y="0"/>
                </a:lnTo>
                <a:lnTo>
                  <a:pt x="2098589" y="2012022"/>
                </a:lnTo>
                <a:lnTo>
                  <a:pt x="0" y="20120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6" name="Freeform 10">
            <a:extLst>
              <a:ext uri="{FF2B5EF4-FFF2-40B4-BE49-F238E27FC236}">
                <a16:creationId xmlns:a16="http://schemas.microsoft.com/office/drawing/2014/main" id="{45D9346C-12ED-1AAC-BE3B-E86222CFCD88}"/>
              </a:ext>
            </a:extLst>
          </p:cNvPr>
          <p:cNvSpPr/>
          <p:nvPr/>
        </p:nvSpPr>
        <p:spPr>
          <a:xfrm rot="6445665">
            <a:off x="15935596" y="8515274"/>
            <a:ext cx="2098589" cy="2012022"/>
          </a:xfrm>
          <a:custGeom>
            <a:avLst/>
            <a:gdLst/>
            <a:ahLst/>
            <a:cxnLst/>
            <a:rect l="l" t="t" r="r" b="b"/>
            <a:pathLst>
              <a:path w="2098589" h="2012022">
                <a:moveTo>
                  <a:pt x="0" y="0"/>
                </a:moveTo>
                <a:lnTo>
                  <a:pt x="2098589" y="0"/>
                </a:lnTo>
                <a:lnTo>
                  <a:pt x="2098589" y="2012022"/>
                </a:lnTo>
                <a:lnTo>
                  <a:pt x="0" y="20120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7" name="Freeform 10">
            <a:extLst>
              <a:ext uri="{FF2B5EF4-FFF2-40B4-BE49-F238E27FC236}">
                <a16:creationId xmlns:a16="http://schemas.microsoft.com/office/drawing/2014/main" id="{6367EAB8-0759-A193-A760-4EFFEBDF3F67}"/>
              </a:ext>
            </a:extLst>
          </p:cNvPr>
          <p:cNvSpPr/>
          <p:nvPr/>
        </p:nvSpPr>
        <p:spPr>
          <a:xfrm rot="6445665">
            <a:off x="1748803" y="8447170"/>
            <a:ext cx="2098589" cy="2012022"/>
          </a:xfrm>
          <a:custGeom>
            <a:avLst/>
            <a:gdLst/>
            <a:ahLst/>
            <a:cxnLst/>
            <a:rect l="l" t="t" r="r" b="b"/>
            <a:pathLst>
              <a:path w="2098589" h="2012022">
                <a:moveTo>
                  <a:pt x="0" y="0"/>
                </a:moveTo>
                <a:lnTo>
                  <a:pt x="2098589" y="0"/>
                </a:lnTo>
                <a:lnTo>
                  <a:pt x="2098589" y="2012022"/>
                </a:lnTo>
                <a:lnTo>
                  <a:pt x="0" y="20120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9" name="Freeform 10">
            <a:extLst>
              <a:ext uri="{FF2B5EF4-FFF2-40B4-BE49-F238E27FC236}">
                <a16:creationId xmlns:a16="http://schemas.microsoft.com/office/drawing/2014/main" id="{B82EA3DF-192E-1A14-7287-985F6AD720D0}"/>
              </a:ext>
            </a:extLst>
          </p:cNvPr>
          <p:cNvSpPr/>
          <p:nvPr/>
        </p:nvSpPr>
        <p:spPr>
          <a:xfrm rot="6445665">
            <a:off x="-765797" y="8490022"/>
            <a:ext cx="2098589" cy="2012022"/>
          </a:xfrm>
          <a:custGeom>
            <a:avLst/>
            <a:gdLst/>
            <a:ahLst/>
            <a:cxnLst/>
            <a:rect l="l" t="t" r="r" b="b"/>
            <a:pathLst>
              <a:path w="2098589" h="2012022">
                <a:moveTo>
                  <a:pt x="0" y="0"/>
                </a:moveTo>
                <a:lnTo>
                  <a:pt x="2098589" y="0"/>
                </a:lnTo>
                <a:lnTo>
                  <a:pt x="2098589" y="2012022"/>
                </a:lnTo>
                <a:lnTo>
                  <a:pt x="0" y="20120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9342998" y="2400300"/>
            <a:ext cx="7683039" cy="7010401"/>
            <a:chOff x="0" y="0"/>
            <a:chExt cx="2023517" cy="162240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023517" cy="1622409"/>
            </a:xfrm>
            <a:custGeom>
              <a:avLst/>
              <a:gdLst/>
              <a:ahLst/>
              <a:cxnLst/>
              <a:rect l="l" t="t" r="r" b="b"/>
              <a:pathLst>
                <a:path w="2023517" h="1622409">
                  <a:moveTo>
                    <a:pt x="24184" y="0"/>
                  </a:moveTo>
                  <a:lnTo>
                    <a:pt x="1999333" y="0"/>
                  </a:lnTo>
                  <a:cubicBezTo>
                    <a:pt x="2012689" y="0"/>
                    <a:pt x="2023517" y="10828"/>
                    <a:pt x="2023517" y="24184"/>
                  </a:cubicBezTo>
                  <a:lnTo>
                    <a:pt x="2023517" y="1598226"/>
                  </a:lnTo>
                  <a:cubicBezTo>
                    <a:pt x="2023517" y="1604640"/>
                    <a:pt x="2020969" y="1610791"/>
                    <a:pt x="2016433" y="1615326"/>
                  </a:cubicBezTo>
                  <a:cubicBezTo>
                    <a:pt x="2011898" y="1619862"/>
                    <a:pt x="2005747" y="1622409"/>
                    <a:pt x="1999333" y="1622409"/>
                  </a:cubicBezTo>
                  <a:lnTo>
                    <a:pt x="24184" y="1622409"/>
                  </a:lnTo>
                  <a:cubicBezTo>
                    <a:pt x="10828" y="1622409"/>
                    <a:pt x="0" y="1611582"/>
                    <a:pt x="0" y="1598226"/>
                  </a:cubicBezTo>
                  <a:lnTo>
                    <a:pt x="0" y="24184"/>
                  </a:lnTo>
                  <a:cubicBezTo>
                    <a:pt x="0" y="10828"/>
                    <a:pt x="10828" y="0"/>
                    <a:pt x="24184" y="0"/>
                  </a:cubicBezTo>
                  <a:close/>
                </a:path>
              </a:pathLst>
            </a:custGeom>
            <a:solidFill>
              <a:srgbClr val="36699B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2023517" cy="16795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88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9751899" y="2705100"/>
            <a:ext cx="6865236" cy="6453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thaiDist">
              <a:lnSpc>
                <a:spcPts val="3919"/>
              </a:lnSpc>
            </a:pPr>
            <a:r>
              <a:rPr lang="th-TH" sz="2000" dirty="0">
                <a:solidFill>
                  <a:srgbClr val="FFFFFF"/>
                </a:solidFill>
                <a:latin typeface="Anantason" panose="020B0604020202020204" charset="-34"/>
                <a:cs typeface="Anantason" panose="020B0604020202020204" charset="-34"/>
              </a:rPr>
              <a:t>การติดตั้งโซล่าเซลล์ไม่เพียงแต่ช่วยให้หน่วยงานสามารถลดค่าใช้จ่ายด้านพลังงานไฟฟ้าได้อย่างเป็นรูปธรรมแล้ว ยังเป็นการช่วยเหลือโลกใบนี้ให้สะอาดมากขึ้นจากการไม่ใช้พลังงานจากซากซอสซิล และทำให้ลดการใช้คาร์บอนที่เป็นส่วนสำคัญของการทำให้เกิดโลกร้อน ผู้ใช้โซล่าเซลล์จึงจะได้คาร์บอนเครดิตที่สามารถนำมาขายเป็นรายได้เพิ่มให้กับตนเองได้</a:t>
            </a:r>
          </a:p>
          <a:p>
            <a:pPr algn="thaiDist">
              <a:lnSpc>
                <a:spcPts val="3919"/>
              </a:lnSpc>
            </a:pPr>
            <a:endParaRPr lang="th-TH" sz="2000" dirty="0">
              <a:solidFill>
                <a:srgbClr val="FFFFFF"/>
              </a:solidFill>
              <a:latin typeface="Anantason" panose="020B0604020202020204" charset="-34"/>
              <a:cs typeface="Anantason" panose="020B0604020202020204" charset="-34"/>
            </a:endParaRPr>
          </a:p>
          <a:p>
            <a:pPr algn="thaiDist">
              <a:lnSpc>
                <a:spcPts val="3919"/>
              </a:lnSpc>
            </a:pPr>
            <a:r>
              <a:rPr lang="th-TH" sz="2000" dirty="0">
                <a:solidFill>
                  <a:srgbClr val="FFFFFF"/>
                </a:solidFill>
                <a:latin typeface="Anantason" panose="020B0604020202020204" charset="-34"/>
                <a:cs typeface="Anantason" panose="020B0604020202020204" charset="-34"/>
              </a:rPr>
              <a:t>ปัจจุบัน มีบริษัทคาร์บอนเครดิตชั้นนำของประเทศไทยและมาเลเซีย ติดต่อมายังบริษัทอภิมุข ณ การไฟฟ้า จำกัด เพื่อขอซื้อคาร์บอนเครดิตจากการผลิตไฟฟ้าด้วยโซล่าเซลล์ที่บริษัทติดตั้ง</a:t>
            </a:r>
          </a:p>
          <a:p>
            <a:pPr algn="thaiDist">
              <a:lnSpc>
                <a:spcPts val="3919"/>
              </a:lnSpc>
            </a:pPr>
            <a:endParaRPr lang="th-TH" sz="2000" dirty="0">
              <a:solidFill>
                <a:srgbClr val="FFFFFF"/>
              </a:solidFill>
              <a:latin typeface="Anantason" panose="020B0604020202020204" charset="-34"/>
              <a:cs typeface="Anantason" panose="020B0604020202020204" charset="-34"/>
            </a:endParaRPr>
          </a:p>
          <a:p>
            <a:pPr algn="thaiDist">
              <a:lnSpc>
                <a:spcPts val="3919"/>
              </a:lnSpc>
            </a:pPr>
            <a:r>
              <a:rPr lang="th-TH" sz="2000" dirty="0">
                <a:solidFill>
                  <a:srgbClr val="FFFFFF"/>
                </a:solidFill>
                <a:latin typeface="Anantason" panose="020B0604020202020204" charset="-34"/>
                <a:cs typeface="Anantason" panose="020B0604020202020204" charset="-34"/>
              </a:rPr>
              <a:t>อนาคตลูกค้าของบริษัทนอกจากจะติดตั้งโซล่าเซลล์ใช้ไฟฟ้าจากพลังงานสะอาดที่ลดค่าใช้จ่ายแล้ว ยังสามารถมีรายได้เพิ่มอีกด้วย</a:t>
            </a:r>
            <a:endParaRPr lang="en-US" sz="2000" dirty="0">
              <a:solidFill>
                <a:srgbClr val="FFFFFF"/>
              </a:solidFill>
              <a:latin typeface="Anantason" panose="020B0604020202020204" charset="-34"/>
              <a:cs typeface="Anantason" panose="020B0604020202020204" charset="-34"/>
            </a:endParaRPr>
          </a:p>
        </p:txBody>
      </p:sp>
      <p:sp>
        <p:nvSpPr>
          <p:cNvPr id="10" name="Freeform 10"/>
          <p:cNvSpPr/>
          <p:nvPr/>
        </p:nvSpPr>
        <p:spPr>
          <a:xfrm rot="6445665">
            <a:off x="4306008" y="8564120"/>
            <a:ext cx="2098589" cy="2012022"/>
          </a:xfrm>
          <a:custGeom>
            <a:avLst/>
            <a:gdLst/>
            <a:ahLst/>
            <a:cxnLst/>
            <a:rect l="l" t="t" r="r" b="b"/>
            <a:pathLst>
              <a:path w="2098589" h="2012022">
                <a:moveTo>
                  <a:pt x="0" y="0"/>
                </a:moveTo>
                <a:lnTo>
                  <a:pt x="2098589" y="0"/>
                </a:lnTo>
                <a:lnTo>
                  <a:pt x="2098589" y="2012022"/>
                </a:lnTo>
                <a:lnTo>
                  <a:pt x="0" y="20120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45451F0-52A4-50AA-E07F-C76ACF48E3FA}"/>
              </a:ext>
            </a:extLst>
          </p:cNvPr>
          <p:cNvSpPr txBox="1"/>
          <p:nvPr/>
        </p:nvSpPr>
        <p:spPr>
          <a:xfrm>
            <a:off x="317054" y="1345466"/>
            <a:ext cx="7683946" cy="82176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th-TH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ntason" panose="020B0604020202020204" charset="-34"/>
                <a:cs typeface="Anantason" panose="020B0604020202020204" charset="-34"/>
              </a:rPr>
              <a:t>การแก้ปัญหาภาวะเรือนกระจก</a:t>
            </a:r>
            <a:br>
              <a:rPr lang="th-TH" sz="2000" b="1" dirty="0">
                <a:latin typeface="Anantason" panose="020B0604020202020204" charset="-34"/>
                <a:cs typeface="Anantason" panose="020B0604020202020204" charset="-34"/>
              </a:rPr>
            </a:br>
            <a:endParaRPr lang="en-US" sz="2000" b="1" dirty="0">
              <a:latin typeface="Anantason" panose="020B0604020202020204" charset="-34"/>
              <a:cs typeface="Anantason" panose="020B0604020202020204" charset="-34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000" dirty="0" err="1">
                <a:latin typeface="Anantason" panose="020B0604020202020204" charset="-34"/>
                <a:cs typeface="Anantason" panose="020B0604020202020204" charset="-34"/>
              </a:rPr>
              <a:t>ตั้งแต่ปี</a:t>
            </a:r>
            <a:r>
              <a:rPr lang="en-US" sz="2000" dirty="0">
                <a:latin typeface="Anantason" panose="020B0604020202020204" charset="-34"/>
                <a:cs typeface="Anantason" panose="020B0604020202020204" charset="-34"/>
              </a:rPr>
              <a:t> </a:t>
            </a:r>
            <a:r>
              <a:rPr lang="th-TH" sz="2000" dirty="0">
                <a:latin typeface="Anantason" panose="020B0604020202020204" charset="-34"/>
                <a:cs typeface="Anantason" panose="020B0604020202020204" charset="-34"/>
              </a:rPr>
              <a:t>2564</a:t>
            </a:r>
            <a:r>
              <a:rPr lang="en-US" sz="2000" dirty="0">
                <a:latin typeface="Anantason" panose="020B0604020202020204" charset="-34"/>
                <a:cs typeface="Anantason" panose="020B0604020202020204" charset="-34"/>
              </a:rPr>
              <a:t> </a:t>
            </a:r>
            <a:r>
              <a:rPr lang="en-US" sz="2000" dirty="0" err="1">
                <a:latin typeface="Anantason" panose="020B0604020202020204" charset="-34"/>
                <a:cs typeface="Anantason" panose="020B0604020202020204" charset="-34"/>
              </a:rPr>
              <a:t>เป็นต้นไปต้องปล่อยก๊าซเรือนกระจกไม่เกินปริมาณที่ปล่อยในปี</a:t>
            </a:r>
            <a:r>
              <a:rPr lang="en-US" sz="2000" dirty="0">
                <a:latin typeface="Anantason" panose="020B0604020202020204" charset="-34"/>
                <a:cs typeface="Anantason" panose="020B0604020202020204" charset="-34"/>
              </a:rPr>
              <a:t> </a:t>
            </a:r>
            <a:r>
              <a:rPr lang="th-TH" sz="2000" dirty="0">
                <a:latin typeface="Anantason" panose="020B0604020202020204" charset="-34"/>
                <a:cs typeface="Anantason" panose="020B0604020202020204" charset="-34"/>
              </a:rPr>
              <a:t>2562</a:t>
            </a:r>
            <a:r>
              <a:rPr lang="en-US" sz="2000" dirty="0">
                <a:latin typeface="Anantason" panose="020B0604020202020204" charset="-34"/>
                <a:cs typeface="Anantason" panose="020B0604020202020204" charset="-34"/>
              </a:rPr>
              <a:t> </a:t>
            </a:r>
            <a:r>
              <a:rPr lang="en-US" sz="2000" dirty="0" err="1">
                <a:latin typeface="Anantason" panose="020B0604020202020204" charset="-34"/>
                <a:cs typeface="Anantason" panose="020B0604020202020204" charset="-34"/>
              </a:rPr>
              <a:t>และกำหนดเป้าหมายลดการปล่อยสุทธิลงครึ่งหนึ่งภายในปี</a:t>
            </a:r>
            <a:r>
              <a:rPr lang="en-US" sz="2000" dirty="0">
                <a:latin typeface="Anantason" panose="020B0604020202020204" charset="-34"/>
                <a:cs typeface="Anantason" panose="020B0604020202020204" charset="-34"/>
              </a:rPr>
              <a:t> </a:t>
            </a:r>
            <a:r>
              <a:rPr lang="th-TH" sz="2000" dirty="0">
                <a:latin typeface="Anantason" panose="020B0604020202020204" charset="-34"/>
                <a:cs typeface="Anantason" panose="020B0604020202020204" charset="-34"/>
              </a:rPr>
              <a:t>2573</a:t>
            </a:r>
            <a:r>
              <a:rPr lang="en-US" sz="2000" dirty="0">
                <a:latin typeface="Anantason" panose="020B0604020202020204" charset="-34"/>
                <a:cs typeface="Anantason" panose="020B0604020202020204" charset="-34"/>
              </a:rPr>
              <a:t> </a:t>
            </a:r>
            <a:r>
              <a:rPr lang="en-US" sz="2000" dirty="0" err="1">
                <a:latin typeface="Anantason" panose="020B0604020202020204" charset="-34"/>
                <a:cs typeface="Anantason" panose="020B0604020202020204" charset="-34"/>
              </a:rPr>
              <a:t>และการปล่อยสุทธิในภาคการผลิตไฟฟ้าเป็นศูนย์ภายในปี</a:t>
            </a:r>
            <a:r>
              <a:rPr lang="en-US" sz="2000" dirty="0">
                <a:latin typeface="Anantason" panose="020B0604020202020204" charset="-34"/>
                <a:cs typeface="Anantason" panose="020B0604020202020204" charset="-34"/>
              </a:rPr>
              <a:t> </a:t>
            </a:r>
            <a:r>
              <a:rPr lang="th-TH" sz="2000" dirty="0">
                <a:latin typeface="Anantason" panose="020B0604020202020204" charset="-34"/>
                <a:cs typeface="Anantason" panose="020B0604020202020204" charset="-34"/>
              </a:rPr>
              <a:t>2583</a:t>
            </a:r>
            <a:r>
              <a:rPr lang="en-US" sz="2000" dirty="0">
                <a:latin typeface="Anantason" panose="020B0604020202020204" charset="-34"/>
                <a:cs typeface="Anantason" panose="020B0604020202020204" charset="-34"/>
              </a:rPr>
              <a:t> </a:t>
            </a:r>
            <a:r>
              <a:rPr lang="en-US" sz="2000" dirty="0" err="1">
                <a:latin typeface="Anantason" panose="020B0604020202020204" charset="-34"/>
                <a:cs typeface="Anantason" panose="020B0604020202020204" charset="-34"/>
              </a:rPr>
              <a:t>และปล่อยให้เป็นศูนย์ภายในปี</a:t>
            </a:r>
            <a:r>
              <a:rPr lang="en-US" sz="2000" dirty="0">
                <a:latin typeface="Anantason" panose="020B0604020202020204" charset="-34"/>
                <a:cs typeface="Anantason" panose="020B0604020202020204" charset="-34"/>
              </a:rPr>
              <a:t> </a:t>
            </a:r>
            <a:r>
              <a:rPr lang="th-TH" sz="2000" dirty="0">
                <a:latin typeface="Anantason" panose="020B0604020202020204" charset="-34"/>
                <a:cs typeface="Anantason" panose="020B0604020202020204" charset="-34"/>
              </a:rPr>
              <a:t>2593</a:t>
            </a:r>
            <a:br>
              <a:rPr lang="th-TH" sz="2000" dirty="0">
                <a:latin typeface="Anantason" panose="020B0604020202020204" charset="-34"/>
                <a:cs typeface="Anantason" panose="020B0604020202020204" charset="-34"/>
              </a:rPr>
            </a:br>
            <a:endParaRPr lang="en-US" sz="2000" dirty="0">
              <a:latin typeface="Anantason" panose="020B0604020202020204" charset="-34"/>
              <a:cs typeface="Anantason" panose="020B0604020202020204" charset="-34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000" b="1" dirty="0" err="1">
                <a:solidFill>
                  <a:srgbClr val="00B050"/>
                </a:solidFill>
                <a:latin typeface="Anantason" panose="020B0604020202020204" charset="-34"/>
                <a:cs typeface="Anantason" panose="020B0604020202020204" charset="-34"/>
              </a:rPr>
              <a:t>ยุติการพึ่งพาพลังงานฟอสซิลและแทนที่ด้วยพลังงานหมุนเวียน</a:t>
            </a:r>
            <a:r>
              <a:rPr lang="en-US" sz="2000" b="1" dirty="0">
                <a:solidFill>
                  <a:srgbClr val="00B050"/>
                </a:solidFill>
                <a:latin typeface="Anantason" panose="020B0604020202020204" charset="-34"/>
                <a:cs typeface="Anantason" panose="020B0604020202020204" charset="-34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Anantason" panose="020B0604020202020204" charset="-34"/>
                <a:cs typeface="Anantason" panose="020B0604020202020204" charset="-34"/>
              </a:rPr>
              <a:t>เร่งติดตั้งระบบผลิตไฟฟ้าจากพลังงานหมุนเวียน</a:t>
            </a:r>
            <a:r>
              <a:rPr lang="en-US" sz="2000" b="1" dirty="0">
                <a:solidFill>
                  <a:srgbClr val="00B050"/>
                </a:solidFill>
                <a:latin typeface="Anantason" panose="020B0604020202020204" charset="-34"/>
                <a:cs typeface="Anantason" panose="020B0604020202020204" charset="-34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Anantason" panose="020B0604020202020204" charset="-34"/>
                <a:cs typeface="Anantason" panose="020B0604020202020204" charset="-34"/>
              </a:rPr>
              <a:t>ไม่ว่าจะเป็นแสงอาทิตย์</a:t>
            </a:r>
            <a:r>
              <a:rPr lang="en-US" sz="2000" b="1" dirty="0">
                <a:solidFill>
                  <a:srgbClr val="00B050"/>
                </a:solidFill>
                <a:latin typeface="Anantason" panose="020B0604020202020204" charset="-34"/>
                <a:cs typeface="Anantason" panose="020B0604020202020204" charset="-34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Anantason" panose="020B0604020202020204" charset="-34"/>
                <a:cs typeface="Anantason" panose="020B0604020202020204" charset="-34"/>
              </a:rPr>
              <a:t>ก๊าซชีวภาพ</a:t>
            </a:r>
            <a:r>
              <a:rPr lang="en-US" sz="2000" b="1" dirty="0">
                <a:solidFill>
                  <a:srgbClr val="00B050"/>
                </a:solidFill>
                <a:latin typeface="Anantason" panose="020B0604020202020204" charset="-34"/>
                <a:cs typeface="Anantason" panose="020B0604020202020204" charset="-34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Anantason" panose="020B0604020202020204" charset="-34"/>
                <a:cs typeface="Anantason" panose="020B0604020202020204" charset="-34"/>
              </a:rPr>
              <a:t>ชีวมวล</a:t>
            </a:r>
            <a:r>
              <a:rPr lang="en-US" sz="2000" b="1" dirty="0">
                <a:solidFill>
                  <a:srgbClr val="00B050"/>
                </a:solidFill>
                <a:latin typeface="Anantason" panose="020B0604020202020204" charset="-34"/>
                <a:cs typeface="Anantason" panose="020B0604020202020204" charset="-34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Anantason" panose="020B0604020202020204" charset="-34"/>
                <a:cs typeface="Anantason" panose="020B0604020202020204" charset="-34"/>
              </a:rPr>
              <a:t>ลม</a:t>
            </a:r>
            <a:r>
              <a:rPr lang="en-US" sz="2000" b="1" dirty="0">
                <a:solidFill>
                  <a:srgbClr val="00B050"/>
                </a:solidFill>
                <a:latin typeface="Anantason" panose="020B0604020202020204" charset="-34"/>
                <a:cs typeface="Anantason" panose="020B0604020202020204" charset="-34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Anantason" panose="020B0604020202020204" charset="-34"/>
                <a:cs typeface="Anantason" panose="020B0604020202020204" charset="-34"/>
              </a:rPr>
              <a:t>และพลังน้ำขนาดเล็ก</a:t>
            </a:r>
            <a:r>
              <a:rPr lang="en-US" sz="2000" b="1" dirty="0">
                <a:solidFill>
                  <a:srgbClr val="00B050"/>
                </a:solidFill>
                <a:latin typeface="Anantason" panose="020B0604020202020204" charset="-34"/>
                <a:cs typeface="Anantason" panose="020B0604020202020204" charset="-34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Anantason" panose="020B0604020202020204" charset="-34"/>
                <a:cs typeface="Anantason" panose="020B0604020202020204" charset="-34"/>
              </a:rPr>
              <a:t>ควบคู่กับการเพิ่มประสิทธิภาพการใช้พลังงาน</a:t>
            </a:r>
            <a:br>
              <a:rPr lang="th-TH" sz="2000" dirty="0">
                <a:latin typeface="Anantason" panose="020B0604020202020204" charset="-34"/>
                <a:cs typeface="Anantason" panose="020B0604020202020204" charset="-34"/>
              </a:rPr>
            </a:br>
            <a:endParaRPr lang="en-US" sz="2000" dirty="0">
              <a:latin typeface="Anantason" panose="020B0604020202020204" charset="-34"/>
              <a:cs typeface="Anantason" panose="020B0604020202020204" charset="-34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000" dirty="0">
                <a:latin typeface="Anantason" panose="020B0604020202020204" charset="-34"/>
                <a:cs typeface="Anantason" panose="020B0604020202020204" charset="-34"/>
              </a:rPr>
              <a:t>พัฒนาบัญชีรายชื่อการปล่อยก๊าซเรือนกระจกจากภาคอุตสาหกรรมทุกประเภทและทุกขนาดทั่วประเทศ เพื่อสร้างฐานข้อมูลสำหรับลดการปล่อยก๊าซเรือนกระจากที่มีประสิทธิภาพ </a:t>
            </a:r>
            <a:r>
              <a:rPr lang="en-US" sz="2000" dirty="0" err="1">
                <a:latin typeface="Anantason" panose="020B0604020202020204" charset="-34"/>
                <a:cs typeface="Anantason" panose="020B0604020202020204" charset="-34"/>
              </a:rPr>
              <a:t>ส่งเสริมการลงทุนสู่การเป็นอุตสาหกรรมคาร์บอนต่ำ</a:t>
            </a:r>
            <a:br>
              <a:rPr lang="th-TH" sz="2000" dirty="0">
                <a:latin typeface="Anantason" panose="020B0604020202020204" charset="-34"/>
                <a:cs typeface="Anantason" panose="020B0604020202020204" charset="-34"/>
              </a:rPr>
            </a:br>
            <a:endParaRPr lang="en-US" sz="2000" dirty="0">
              <a:latin typeface="Anantason" panose="020B0604020202020204" charset="-34"/>
              <a:cs typeface="Anantason" panose="020B0604020202020204" charset="-34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000" b="1" dirty="0">
                <a:solidFill>
                  <a:srgbClr val="00B050"/>
                </a:solidFill>
                <a:latin typeface="Anantason" panose="020B0604020202020204" charset="-34"/>
                <a:cs typeface="Anantason" panose="020B0604020202020204" charset="-34"/>
              </a:rPr>
              <a:t>กำหนดนโยบายที่เอื้อให้ประชาชนร่วมรับผิดชอบต่อปัญหาการเปลี่ยนแปลงสภาพภูมิอากาศอย่างเป็นธรรม </a:t>
            </a:r>
            <a:r>
              <a:rPr lang="en-US" sz="2000" b="1" dirty="0" err="1">
                <a:solidFill>
                  <a:srgbClr val="00B050"/>
                </a:solidFill>
                <a:latin typeface="Anantason" panose="020B0604020202020204" charset="-34"/>
                <a:cs typeface="Anantason" panose="020B0604020202020204" charset="-34"/>
              </a:rPr>
              <a:t>เช่น</a:t>
            </a:r>
            <a:r>
              <a:rPr lang="en-US" sz="2000" b="1" dirty="0">
                <a:solidFill>
                  <a:srgbClr val="00B050"/>
                </a:solidFill>
                <a:latin typeface="Anantason" panose="020B0604020202020204" charset="-34"/>
                <a:cs typeface="Anantason" panose="020B0604020202020204" charset="-34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Anantason" panose="020B0604020202020204" charset="-34"/>
                <a:cs typeface="Anantason" panose="020B0604020202020204" charset="-34"/>
              </a:rPr>
              <a:t>สนับสนุนการติดตั้งโซลาร์เซลล์ในครัวเรือน</a:t>
            </a:r>
            <a:r>
              <a:rPr lang="en-US" sz="2000" b="1" dirty="0">
                <a:solidFill>
                  <a:srgbClr val="00B050"/>
                </a:solidFill>
                <a:latin typeface="Anantason" panose="020B0604020202020204" charset="-34"/>
                <a:cs typeface="Anantason" panose="020B0604020202020204" charset="-34"/>
              </a:rPr>
              <a:t> </a:t>
            </a:r>
            <a:r>
              <a:rPr lang="th-TH" sz="2000" b="1" dirty="0">
                <a:solidFill>
                  <a:srgbClr val="00B050"/>
                </a:solidFill>
                <a:latin typeface="Anantason" panose="020B0604020202020204" charset="-34"/>
                <a:cs typeface="Anantason" panose="020B0604020202020204" charset="-34"/>
              </a:rPr>
              <a:t>โดย</a:t>
            </a:r>
            <a:r>
              <a:rPr lang="en-US" sz="2000" b="1" dirty="0" err="1">
                <a:solidFill>
                  <a:srgbClr val="00B050"/>
                </a:solidFill>
                <a:latin typeface="Anantason" panose="020B0604020202020204" charset="-34"/>
                <a:cs typeface="Anantason" panose="020B0604020202020204" charset="-34"/>
              </a:rPr>
              <a:t>ข้อมูลของกระทรวงพลังงานพบว่า</a:t>
            </a:r>
            <a:r>
              <a:rPr lang="en-US" sz="2000" b="1" dirty="0">
                <a:solidFill>
                  <a:srgbClr val="00B050"/>
                </a:solidFill>
                <a:latin typeface="Anantason" panose="020B0604020202020204" charset="-34"/>
                <a:cs typeface="Anantason" panose="020B0604020202020204" charset="-34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Anantason" panose="020B0604020202020204" charset="-34"/>
                <a:cs typeface="Anantason" panose="020B0604020202020204" charset="-34"/>
              </a:rPr>
              <a:t>ในปี</a:t>
            </a:r>
            <a:r>
              <a:rPr lang="en-US" sz="2000" b="1" dirty="0">
                <a:solidFill>
                  <a:srgbClr val="00B050"/>
                </a:solidFill>
                <a:latin typeface="Anantason" panose="020B0604020202020204" charset="-34"/>
                <a:cs typeface="Anantason" panose="020B0604020202020204" charset="-34"/>
              </a:rPr>
              <a:t> </a:t>
            </a:r>
            <a:r>
              <a:rPr lang="th-TH" sz="2000" b="1" dirty="0">
                <a:solidFill>
                  <a:srgbClr val="00B050"/>
                </a:solidFill>
                <a:latin typeface="Anantason" panose="020B0604020202020204" charset="-34"/>
                <a:cs typeface="Anantason" panose="020B0604020202020204" charset="-34"/>
              </a:rPr>
              <a:t>2563</a:t>
            </a:r>
            <a:r>
              <a:rPr lang="en-US" sz="2000" b="1" dirty="0">
                <a:solidFill>
                  <a:srgbClr val="00B050"/>
                </a:solidFill>
                <a:latin typeface="Anantason" panose="020B0604020202020204" charset="-34"/>
                <a:cs typeface="Anantason" panose="020B0604020202020204" charset="-34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Anantason" panose="020B0604020202020204" charset="-34"/>
                <a:cs typeface="Anantason" panose="020B0604020202020204" charset="-34"/>
              </a:rPr>
              <a:t>คนไทยปล่อยก๊าซคาร์บอนไดออกไซด์โดยเฉลี่ยคนละ</a:t>
            </a:r>
            <a:r>
              <a:rPr lang="th-TH" sz="2000" b="1" dirty="0">
                <a:solidFill>
                  <a:srgbClr val="00B050"/>
                </a:solidFill>
                <a:latin typeface="Anantason" panose="020B0604020202020204" charset="-34"/>
                <a:cs typeface="Anantason" panose="020B0604020202020204" charset="-34"/>
              </a:rPr>
              <a:t>3.87</a:t>
            </a:r>
            <a:r>
              <a:rPr lang="en-US" sz="2000" b="1" dirty="0">
                <a:solidFill>
                  <a:srgbClr val="00B050"/>
                </a:solidFill>
                <a:latin typeface="Anantason" panose="020B0604020202020204" charset="-34"/>
                <a:cs typeface="Anantason" panose="020B0604020202020204" charset="-34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Anantason" panose="020B0604020202020204" charset="-34"/>
                <a:cs typeface="Anantason" panose="020B0604020202020204" charset="-34"/>
              </a:rPr>
              <a:t>ตัน</a:t>
            </a:r>
            <a:r>
              <a:rPr lang="en-US" sz="2000" b="1" dirty="0">
                <a:solidFill>
                  <a:srgbClr val="00B050"/>
                </a:solidFill>
                <a:latin typeface="Anantason" panose="020B0604020202020204" charset="-34"/>
                <a:cs typeface="Anantason" panose="020B0604020202020204" charset="-34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Anantason" panose="020B0604020202020204" charset="-34"/>
                <a:cs typeface="Anantason" panose="020B0604020202020204" charset="-34"/>
              </a:rPr>
              <a:t>การติดตั้งโซลาร์เซลล์ขนาด</a:t>
            </a:r>
            <a:r>
              <a:rPr lang="en-US" sz="2000" b="1" dirty="0">
                <a:solidFill>
                  <a:srgbClr val="00B050"/>
                </a:solidFill>
                <a:latin typeface="Anantason" panose="020B0604020202020204" charset="-34"/>
                <a:cs typeface="Anantason" panose="020B0604020202020204" charset="-34"/>
              </a:rPr>
              <a:t> </a:t>
            </a:r>
            <a:r>
              <a:rPr lang="th-TH" sz="2000" b="1" dirty="0">
                <a:solidFill>
                  <a:srgbClr val="00B050"/>
                </a:solidFill>
                <a:latin typeface="Anantason" panose="020B0604020202020204" charset="-34"/>
                <a:cs typeface="Anantason" panose="020B0604020202020204" charset="-34"/>
              </a:rPr>
              <a:t>3</a:t>
            </a:r>
            <a:r>
              <a:rPr lang="en-US" sz="2000" b="1" dirty="0">
                <a:solidFill>
                  <a:srgbClr val="00B050"/>
                </a:solidFill>
                <a:latin typeface="Anantason" panose="020B0604020202020204" charset="-34"/>
                <a:cs typeface="Anantason" panose="020B0604020202020204" charset="-34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Anantason" panose="020B0604020202020204" charset="-34"/>
                <a:cs typeface="Anantason" panose="020B0604020202020204" charset="-34"/>
              </a:rPr>
              <a:t>กิโลวัตต์บนหลังคาบ้านจะสามารถลดก๊าซคาร์บอนไดออกไซด์ได้ปีละ</a:t>
            </a:r>
            <a:r>
              <a:rPr lang="en-US" sz="2000" b="1" dirty="0">
                <a:solidFill>
                  <a:srgbClr val="00B050"/>
                </a:solidFill>
                <a:latin typeface="Anantason" panose="020B0604020202020204" charset="-34"/>
                <a:cs typeface="Anantason" panose="020B0604020202020204" charset="-34"/>
              </a:rPr>
              <a:t> </a:t>
            </a:r>
            <a:r>
              <a:rPr lang="th-TH" sz="2000" b="1" dirty="0">
                <a:solidFill>
                  <a:srgbClr val="00B050"/>
                </a:solidFill>
                <a:latin typeface="Anantason" panose="020B0604020202020204" charset="-34"/>
                <a:cs typeface="Anantason" panose="020B0604020202020204" charset="-34"/>
              </a:rPr>
              <a:t>1.6</a:t>
            </a:r>
            <a:r>
              <a:rPr lang="en-US" sz="2000" b="1" dirty="0">
                <a:solidFill>
                  <a:srgbClr val="00B050"/>
                </a:solidFill>
                <a:latin typeface="Anantason" panose="020B0604020202020204" charset="-34"/>
                <a:cs typeface="Anantason" panose="020B0604020202020204" charset="-34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Anantason" panose="020B0604020202020204" charset="-34"/>
                <a:cs typeface="Anantason" panose="020B0604020202020204" charset="-34"/>
              </a:rPr>
              <a:t>ตัน</a:t>
            </a:r>
            <a:r>
              <a:rPr lang="en-US" sz="2000" b="1" dirty="0">
                <a:solidFill>
                  <a:srgbClr val="00B050"/>
                </a:solidFill>
                <a:latin typeface="Anantason" panose="020B0604020202020204" charset="-34"/>
                <a:cs typeface="Anantason" panose="020B0604020202020204" charset="-34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Anantason" panose="020B0604020202020204" charset="-34"/>
                <a:cs typeface="Anantason" panose="020B0604020202020204" charset="-34"/>
              </a:rPr>
              <a:t>หรือลดได้</a:t>
            </a:r>
            <a:r>
              <a:rPr lang="en-US" sz="2000" b="1" dirty="0">
                <a:solidFill>
                  <a:srgbClr val="00B050"/>
                </a:solidFill>
                <a:latin typeface="Anantason" panose="020B0604020202020204" charset="-34"/>
                <a:cs typeface="Anantason" panose="020B0604020202020204" charset="-34"/>
              </a:rPr>
              <a:t> </a:t>
            </a:r>
            <a:r>
              <a:rPr lang="th-TH" sz="2000" b="1" dirty="0">
                <a:solidFill>
                  <a:srgbClr val="00B050"/>
                </a:solidFill>
                <a:latin typeface="Anantason" panose="020B0604020202020204" charset="-34"/>
                <a:cs typeface="Anantason" panose="020B0604020202020204" charset="-34"/>
              </a:rPr>
              <a:t>20</a:t>
            </a:r>
            <a:r>
              <a:rPr lang="en-US" sz="2000" b="1" dirty="0">
                <a:solidFill>
                  <a:srgbClr val="00B050"/>
                </a:solidFill>
                <a:latin typeface="Anantason" panose="020B0604020202020204" charset="-34"/>
                <a:cs typeface="Anantason" panose="020B0604020202020204" charset="-34"/>
              </a:rPr>
              <a:t>% </a:t>
            </a:r>
            <a:r>
              <a:rPr lang="en-US" sz="2000" b="1" dirty="0" err="1">
                <a:solidFill>
                  <a:srgbClr val="00B050"/>
                </a:solidFill>
                <a:latin typeface="Anantason" panose="020B0604020202020204" charset="-34"/>
                <a:cs typeface="Anantason" panose="020B0604020202020204" charset="-34"/>
              </a:rPr>
              <a:t>ต่อครัวเรือน</a:t>
            </a:r>
            <a:endParaRPr lang="en-US" sz="2000" b="1" dirty="0">
              <a:solidFill>
                <a:srgbClr val="00B050"/>
              </a:solidFill>
              <a:latin typeface="Anantason" panose="020B0604020202020204" charset="-34"/>
              <a:cs typeface="Anantason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882780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5">
            <a:extLst>
              <a:ext uri="{FF2B5EF4-FFF2-40B4-BE49-F238E27FC236}">
                <a16:creationId xmlns:a16="http://schemas.microsoft.com/office/drawing/2014/main" id="{CE6B65C2-2BF6-CC6B-DE5B-44AB175F60C0}"/>
              </a:ext>
            </a:extLst>
          </p:cNvPr>
          <p:cNvGrpSpPr/>
          <p:nvPr/>
        </p:nvGrpSpPr>
        <p:grpSpPr>
          <a:xfrm>
            <a:off x="6923" y="98274"/>
            <a:ext cx="6216666" cy="7459857"/>
            <a:chOff x="0" y="0"/>
            <a:chExt cx="11062970" cy="13275310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A3B00B85-99F2-A2A6-A620-E233B7C82C31}"/>
                </a:ext>
              </a:extLst>
            </p:cNvPr>
            <p:cNvSpPr/>
            <p:nvPr/>
          </p:nvSpPr>
          <p:spPr>
            <a:xfrm>
              <a:off x="0" y="0"/>
              <a:ext cx="11062970" cy="13275311"/>
            </a:xfrm>
            <a:custGeom>
              <a:avLst/>
              <a:gdLst/>
              <a:ahLst/>
              <a:cxnLst/>
              <a:rect l="l" t="t" r="r" b="b"/>
              <a:pathLst>
                <a:path w="11062970" h="13275311">
                  <a:moveTo>
                    <a:pt x="4413250" y="0"/>
                  </a:moveTo>
                  <a:lnTo>
                    <a:pt x="0" y="0"/>
                  </a:lnTo>
                  <a:lnTo>
                    <a:pt x="0" y="13275311"/>
                  </a:lnTo>
                  <a:lnTo>
                    <a:pt x="11062970" y="13275311"/>
                  </a:lnTo>
                  <a:lnTo>
                    <a:pt x="11062970" y="6649720"/>
                  </a:lnTo>
                  <a:cubicBezTo>
                    <a:pt x="11062970" y="2976880"/>
                    <a:pt x="8086090" y="0"/>
                    <a:pt x="4413250" y="0"/>
                  </a:cubicBezTo>
                  <a:close/>
                </a:path>
              </a:pathLst>
            </a:custGeom>
            <a:blipFill>
              <a:blip r:embed="rId2"/>
              <a:stretch>
                <a:fillRect l="-39998" r="-39998"/>
              </a:stretch>
            </a:blipFill>
          </p:spPr>
        </p:sp>
      </p:grpSp>
      <p:grpSp>
        <p:nvGrpSpPr>
          <p:cNvPr id="2" name="Group 2"/>
          <p:cNvGrpSpPr/>
          <p:nvPr/>
        </p:nvGrpSpPr>
        <p:grpSpPr>
          <a:xfrm>
            <a:off x="0" y="7338195"/>
            <a:ext cx="18288000" cy="1645091"/>
            <a:chOff x="0" y="0"/>
            <a:chExt cx="4816593" cy="4332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433275"/>
            </a:xfrm>
            <a:custGeom>
              <a:avLst/>
              <a:gdLst/>
              <a:ahLst/>
              <a:cxnLst/>
              <a:rect l="l" t="t" r="r" b="b"/>
              <a:pathLst>
                <a:path w="4816592" h="433275">
                  <a:moveTo>
                    <a:pt x="0" y="0"/>
                  </a:moveTo>
                  <a:lnTo>
                    <a:pt x="4816592" y="0"/>
                  </a:lnTo>
                  <a:lnTo>
                    <a:pt x="4816592" y="433275"/>
                  </a:lnTo>
                  <a:lnTo>
                    <a:pt x="0" y="433275"/>
                  </a:lnTo>
                  <a:close/>
                </a:path>
              </a:pathLst>
            </a:custGeom>
            <a:gradFill rotWithShape="1">
              <a:gsLst>
                <a:gs pos="0">
                  <a:srgbClr val="46A4BB">
                    <a:alpha val="100000"/>
                  </a:srgbClr>
                </a:gs>
                <a:gs pos="50000">
                  <a:srgbClr val="8BD6E9">
                    <a:alpha val="100000"/>
                  </a:srgbClr>
                </a:gs>
                <a:gs pos="100000">
                  <a:srgbClr val="8BD6E9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47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791200" y="3064879"/>
            <a:ext cx="12260095" cy="1192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73"/>
              </a:lnSpc>
            </a:pPr>
            <a:r>
              <a:rPr lang="en-US" sz="7728" dirty="0">
                <a:solidFill>
                  <a:srgbClr val="8BD6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ntason SemiExpanded Bold"/>
              </a:rPr>
              <a:t>THANK YOU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495800" y="3989215"/>
            <a:ext cx="14220798" cy="2868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524"/>
              </a:lnSpc>
            </a:pPr>
            <a:r>
              <a:rPr lang="en-US" sz="18770" dirty="0" err="1">
                <a:solidFill>
                  <a:srgbClr val="4795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itr"/>
              </a:rPr>
              <a:t>ขอขอบคุณ</a:t>
            </a:r>
            <a:endParaRPr lang="en-US" sz="18770" dirty="0">
              <a:solidFill>
                <a:srgbClr val="4795A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Mitr"/>
            </a:endParaRPr>
          </a:p>
        </p:txBody>
      </p:sp>
      <p:sp>
        <p:nvSpPr>
          <p:cNvPr id="10" name="TextBox 45">
            <a:extLst>
              <a:ext uri="{FF2B5EF4-FFF2-40B4-BE49-F238E27FC236}">
                <a16:creationId xmlns:a16="http://schemas.microsoft.com/office/drawing/2014/main" id="{7B0BEBC0-D0A6-FCAD-2D1D-FA960D591BA2}"/>
              </a:ext>
            </a:extLst>
          </p:cNvPr>
          <p:cNvSpPr txBox="1"/>
          <p:nvPr/>
        </p:nvSpPr>
        <p:spPr>
          <a:xfrm>
            <a:off x="8356351" y="7871041"/>
            <a:ext cx="7129791" cy="5578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th-TH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rompt Bold"/>
              </a:rPr>
              <a:t>บริษัทอภิมุข ณ การไฟฟ้า จำกัด</a:t>
            </a:r>
            <a:endParaRPr lang="en-US" sz="4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rompt Bold"/>
            </a:endParaRPr>
          </a:p>
        </p:txBody>
      </p:sp>
    </p:spTree>
    <p:extLst>
      <p:ext uri="{BB962C8B-B14F-4D97-AF65-F5344CB8AC3E}">
        <p14:creationId xmlns:p14="http://schemas.microsoft.com/office/powerpoint/2010/main" val="2903018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08428" y="2684264"/>
            <a:ext cx="7406972" cy="9925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400"/>
              </a:lnSpc>
              <a:spcBef>
                <a:spcPct val="0"/>
              </a:spcBef>
            </a:pPr>
            <a:r>
              <a:rPr lang="th-TH" sz="4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ntason" panose="020B0604020202020204" charset="-34"/>
                <a:cs typeface="Anantason" panose="020B0604020202020204" charset="-34"/>
              </a:rPr>
              <a:t>สอบถามข้อมูลเพิ่มเติม </a:t>
            </a:r>
            <a:r>
              <a:rPr lang="en-US" sz="4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ntason" panose="020B0604020202020204" charset="-34"/>
                <a:cs typeface="Anantason" panose="020B0604020202020204" charset="-34"/>
              </a:rPr>
              <a:t>ติดต่อ</a:t>
            </a:r>
            <a:endParaRPr lang="en-US" sz="4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antason" panose="020B0604020202020204" charset="-34"/>
              <a:cs typeface="Anantason" panose="020B0604020202020204" charset="-34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508428" y="3842891"/>
            <a:ext cx="5645285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89"/>
              </a:lnSpc>
            </a:pPr>
            <a:r>
              <a:rPr lang="en-US" sz="320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ntason" panose="020B0604020202020204" charset="-34"/>
                <a:cs typeface="Anantason" panose="020B0604020202020204" charset="-34"/>
              </a:rPr>
              <a:t>CONTACT</a:t>
            </a:r>
            <a:r>
              <a:rPr lang="en-US" sz="2992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ntason" panose="020B0604020202020204" charset="-34"/>
                <a:cs typeface="Anantason" panose="020B0604020202020204" charset="-34"/>
              </a:rPr>
              <a:t> US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508428" y="5295900"/>
            <a:ext cx="6240775" cy="24532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endParaRPr lang="th-TH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antason" panose="020B0604020202020204" charset="-34"/>
              <a:cs typeface="Anantason" panose="020B0604020202020204" charset="-34"/>
            </a:endParaRPr>
          </a:p>
          <a:p>
            <a:pPr>
              <a:lnSpc>
                <a:spcPts val="3840"/>
              </a:lnSpc>
            </a:pPr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ntason" panose="020B0604020202020204" charset="-34"/>
                <a:cs typeface="Anantason" panose="020B0604020202020204" charset="-34"/>
              </a:rPr>
              <a:t>อภิมุข พัฒนศาสตร์</a:t>
            </a:r>
          </a:p>
          <a:p>
            <a:pPr>
              <a:lnSpc>
                <a:spcPts val="3840"/>
              </a:lnSpc>
            </a:pPr>
            <a:endParaRPr lang="th-TH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antason" panose="020B0604020202020204" charset="-34"/>
              <a:cs typeface="Anantason" panose="020B0604020202020204" charset="-34"/>
            </a:endParaRPr>
          </a:p>
          <a:p>
            <a:pPr>
              <a:lnSpc>
                <a:spcPts val="3840"/>
              </a:lnSpc>
            </a:pPr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ntason" panose="020B0604020202020204" charset="-34"/>
                <a:cs typeface="Anantason" panose="020B0604020202020204" charset="-34"/>
              </a:rPr>
              <a:t>เบอร์โทร 094-836-2894</a:t>
            </a:r>
          </a:p>
          <a:p>
            <a:pPr>
              <a:lnSpc>
                <a:spcPts val="3840"/>
              </a:lnSpc>
            </a:pP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antason" panose="020B0604020202020204" charset="-34"/>
              <a:cs typeface="Anantason" panose="020B0604020202020204" charset="-34"/>
            </a:endParaRPr>
          </a:p>
        </p:txBody>
      </p:sp>
      <p:sp>
        <p:nvSpPr>
          <p:cNvPr id="7" name="AutoShape 7"/>
          <p:cNvSpPr/>
          <p:nvPr/>
        </p:nvSpPr>
        <p:spPr>
          <a:xfrm rot="-3774">
            <a:off x="1355505" y="1362078"/>
            <a:ext cx="6911070" cy="0"/>
          </a:xfrm>
          <a:prstGeom prst="line">
            <a:avLst/>
          </a:prstGeom>
          <a:ln w="9525" cap="flat">
            <a:solidFill>
              <a:srgbClr val="A1988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A1EE9CFF-0424-17B7-CB78-4D543E339BDE}"/>
              </a:ext>
            </a:extLst>
          </p:cNvPr>
          <p:cNvSpPr/>
          <p:nvPr/>
        </p:nvSpPr>
        <p:spPr>
          <a:xfrm>
            <a:off x="276588" y="647700"/>
            <a:ext cx="1017041" cy="981563"/>
          </a:xfrm>
          <a:custGeom>
            <a:avLst/>
            <a:gdLst/>
            <a:ahLst/>
            <a:cxnLst/>
            <a:rect l="l" t="t" r="r" b="b"/>
            <a:pathLst>
              <a:path w="1017041" h="981563">
                <a:moveTo>
                  <a:pt x="0" y="0"/>
                </a:moveTo>
                <a:lnTo>
                  <a:pt x="1017040" y="0"/>
                </a:lnTo>
                <a:lnTo>
                  <a:pt x="1017040" y="981563"/>
                </a:lnTo>
                <a:lnTo>
                  <a:pt x="0" y="9815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2" name="TextBox 45">
            <a:extLst>
              <a:ext uri="{FF2B5EF4-FFF2-40B4-BE49-F238E27FC236}">
                <a16:creationId xmlns:a16="http://schemas.microsoft.com/office/drawing/2014/main" id="{180376E6-99BE-B23D-2CCE-871EE88C4D80}"/>
              </a:ext>
            </a:extLst>
          </p:cNvPr>
          <p:cNvSpPr txBox="1"/>
          <p:nvPr/>
        </p:nvSpPr>
        <p:spPr>
          <a:xfrm>
            <a:off x="1508428" y="714932"/>
            <a:ext cx="5869054" cy="5655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th-TH" sz="4000" dirty="0">
                <a:solidFill>
                  <a:srgbClr val="FFFFFF"/>
                </a:solidFill>
                <a:cs typeface="Prompt Bold"/>
              </a:rPr>
              <a:t>อภิมุข ณ การไฟฟ้า จำกัด</a:t>
            </a:r>
            <a:endParaRPr lang="en-US" sz="4000" dirty="0">
              <a:solidFill>
                <a:srgbClr val="FFFFFF"/>
              </a:solidFill>
              <a:cs typeface="Prompt Bold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B3C6A5F-CC3B-D66E-1910-2DB14A1FF0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393"/>
                    </a14:imgEffect>
                    <a14:imgEffect>
                      <a14:brightnessContrast bright="29000" contrast="-2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43800" y="2078938"/>
            <a:ext cx="9955589" cy="5837475"/>
          </a:xfrm>
          <a:prstGeom prst="roundRect">
            <a:avLst>
              <a:gd name="adj" fmla="val 23312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243354"/>
            <a:ext cx="7838886" cy="10773707"/>
            <a:chOff x="0" y="0"/>
            <a:chExt cx="1908202" cy="26226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8202" cy="2622619"/>
            </a:xfrm>
            <a:custGeom>
              <a:avLst/>
              <a:gdLst/>
              <a:ahLst/>
              <a:cxnLst/>
              <a:rect l="l" t="t" r="r" b="b"/>
              <a:pathLst>
                <a:path w="1908202" h="2622619">
                  <a:moveTo>
                    <a:pt x="0" y="0"/>
                  </a:moveTo>
                  <a:lnTo>
                    <a:pt x="1908202" y="0"/>
                  </a:lnTo>
                  <a:lnTo>
                    <a:pt x="1908202" y="2622619"/>
                  </a:lnTo>
                  <a:lnTo>
                    <a:pt x="0" y="2622619"/>
                  </a:lnTo>
                  <a:close/>
                </a:path>
              </a:pathLst>
            </a:custGeom>
            <a:solidFill>
              <a:srgbClr val="72865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1908202" cy="2717869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215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259300" y="-243354"/>
            <a:ext cx="1418364" cy="10773707"/>
            <a:chOff x="0" y="0"/>
            <a:chExt cx="345269" cy="262261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45269" cy="2622619"/>
            </a:xfrm>
            <a:custGeom>
              <a:avLst/>
              <a:gdLst/>
              <a:ahLst/>
              <a:cxnLst/>
              <a:rect l="l" t="t" r="r" b="b"/>
              <a:pathLst>
                <a:path w="345269" h="2622619">
                  <a:moveTo>
                    <a:pt x="0" y="0"/>
                  </a:moveTo>
                  <a:lnTo>
                    <a:pt x="345269" y="0"/>
                  </a:lnTo>
                  <a:lnTo>
                    <a:pt x="345269" y="2622619"/>
                  </a:lnTo>
                  <a:lnTo>
                    <a:pt x="0" y="2622619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95250"/>
              <a:ext cx="345269" cy="2717869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2155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389664" y="9616701"/>
            <a:ext cx="19067329" cy="927969"/>
            <a:chOff x="0" y="0"/>
            <a:chExt cx="4641516" cy="22589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641516" cy="225893"/>
            </a:xfrm>
            <a:custGeom>
              <a:avLst/>
              <a:gdLst/>
              <a:ahLst/>
              <a:cxnLst/>
              <a:rect l="l" t="t" r="r" b="b"/>
              <a:pathLst>
                <a:path w="4641516" h="225893">
                  <a:moveTo>
                    <a:pt x="0" y="0"/>
                  </a:moveTo>
                  <a:lnTo>
                    <a:pt x="4641516" y="0"/>
                  </a:lnTo>
                  <a:lnTo>
                    <a:pt x="4641516" y="225893"/>
                  </a:lnTo>
                  <a:lnTo>
                    <a:pt x="0" y="225893"/>
                  </a:lnTo>
                  <a:close/>
                </a:path>
              </a:pathLst>
            </a:custGeom>
            <a:solidFill>
              <a:srgbClr val="261F1C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95250"/>
              <a:ext cx="4641516" cy="321143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2155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8374226" y="388106"/>
            <a:ext cx="2062739" cy="1951867"/>
          </a:xfrm>
          <a:custGeom>
            <a:avLst/>
            <a:gdLst/>
            <a:ahLst/>
            <a:cxnLst/>
            <a:rect l="l" t="t" r="r" b="b"/>
            <a:pathLst>
              <a:path w="2062739" h="1951867">
                <a:moveTo>
                  <a:pt x="0" y="0"/>
                </a:moveTo>
                <a:lnTo>
                  <a:pt x="2062738" y="0"/>
                </a:lnTo>
                <a:lnTo>
                  <a:pt x="2062738" y="1951866"/>
                </a:lnTo>
                <a:lnTo>
                  <a:pt x="0" y="19518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4844637" y="3390962"/>
            <a:ext cx="2062739" cy="1951867"/>
          </a:xfrm>
          <a:custGeom>
            <a:avLst/>
            <a:gdLst/>
            <a:ahLst/>
            <a:cxnLst/>
            <a:rect l="l" t="t" r="r" b="b"/>
            <a:pathLst>
              <a:path w="2062739" h="1951867">
                <a:moveTo>
                  <a:pt x="0" y="0"/>
                </a:moveTo>
                <a:lnTo>
                  <a:pt x="2062739" y="0"/>
                </a:lnTo>
                <a:lnTo>
                  <a:pt x="2062739" y="1951866"/>
                </a:lnTo>
                <a:lnTo>
                  <a:pt x="0" y="19518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8153400" y="8636611"/>
            <a:ext cx="2607775" cy="448310"/>
          </a:xfrm>
          <a:prstGeom prst="rect">
            <a:avLst/>
          </a:prstGeom>
        </p:spPr>
        <p:txBody>
          <a:bodyPr wrap="square" lIns="0" tIns="0" rIns="0" bIns="0" rtlCol="0" anchor="b">
            <a:spAutoFit/>
          </a:bodyPr>
          <a:lstStyle/>
          <a:p>
            <a:pPr marL="280670" lvl="1">
              <a:lnSpc>
                <a:spcPts val="3639"/>
              </a:lnSpc>
            </a:pPr>
            <a:r>
              <a:rPr lang="th-TH" sz="2599" dirty="0">
                <a:solidFill>
                  <a:srgbClr val="261F1C"/>
                </a:solidFill>
                <a:cs typeface="Prompt"/>
              </a:rPr>
              <a:t>วิศวะกรออกแบบ</a:t>
            </a:r>
            <a:endParaRPr lang="en-US" sz="2599" dirty="0">
              <a:solidFill>
                <a:srgbClr val="261F1C"/>
              </a:solidFill>
              <a:cs typeface="Prompt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8039688" y="8067235"/>
            <a:ext cx="3069587" cy="5708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760"/>
              </a:lnSpc>
              <a:spcBef>
                <a:spcPct val="0"/>
              </a:spcBef>
            </a:pPr>
            <a:r>
              <a:rPr lang="th-TH" sz="2800" dirty="0">
                <a:solidFill>
                  <a:srgbClr val="261F1C"/>
                </a:solidFill>
                <a:cs typeface="Prompt Bold"/>
              </a:rPr>
              <a:t>วันใหม่ กำบังตน</a:t>
            </a:r>
            <a:endParaRPr lang="en-US" sz="2800" dirty="0">
              <a:solidFill>
                <a:srgbClr val="261F1C"/>
              </a:solidFill>
              <a:cs typeface="Prompt Bold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14232198" y="8067235"/>
            <a:ext cx="3069588" cy="5708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760"/>
              </a:lnSpc>
              <a:spcBef>
                <a:spcPct val="0"/>
              </a:spcBef>
            </a:pPr>
            <a:r>
              <a:rPr lang="th-TH" sz="2800" b="1" dirty="0">
                <a:effectLst/>
                <a:latin typeface="Prompt Bold" panose="00000800000000000000" charset="-34"/>
                <a:cs typeface="Prompt Bold" panose="00000800000000000000" charset="-34"/>
              </a:rPr>
              <a:t>ไพศาล เสริฐสอน</a:t>
            </a:r>
            <a:endParaRPr lang="en-US" sz="2800" b="1" dirty="0">
              <a:solidFill>
                <a:srgbClr val="261F1C"/>
              </a:solidFill>
              <a:latin typeface="Prompt Bold" panose="00000800000000000000" charset="-34"/>
              <a:cs typeface="Prompt Bold" panose="00000800000000000000" charset="-34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9180636" y="3789032"/>
            <a:ext cx="3489275" cy="570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60"/>
              </a:lnSpc>
              <a:spcBef>
                <a:spcPct val="0"/>
              </a:spcBef>
            </a:pPr>
            <a:r>
              <a:rPr lang="th-TH" sz="2800" dirty="0">
                <a:solidFill>
                  <a:srgbClr val="261F1C"/>
                </a:solidFill>
                <a:cs typeface="Prompt Bold"/>
              </a:rPr>
              <a:t>ปรีชาชาญ ทากุดเรือ</a:t>
            </a:r>
            <a:endParaRPr lang="en-US" sz="2800" dirty="0">
              <a:solidFill>
                <a:srgbClr val="261F1C"/>
              </a:solidFill>
              <a:cs typeface="Prompt Bold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14526233" y="8609525"/>
            <a:ext cx="2593395" cy="448310"/>
          </a:xfrm>
          <a:prstGeom prst="rect">
            <a:avLst/>
          </a:prstGeom>
        </p:spPr>
        <p:txBody>
          <a:bodyPr wrap="square" lIns="0" tIns="0" rIns="0" bIns="0" rtlCol="0" anchor="b">
            <a:spAutoFit/>
          </a:bodyPr>
          <a:lstStyle/>
          <a:p>
            <a:pPr marL="280670" lvl="1" algn="ctr">
              <a:lnSpc>
                <a:spcPts val="3639"/>
              </a:lnSpc>
            </a:pPr>
            <a:r>
              <a:rPr lang="th-TH" sz="2599" dirty="0">
                <a:solidFill>
                  <a:srgbClr val="261F1C"/>
                </a:solidFill>
                <a:cs typeface="Prompt"/>
              </a:rPr>
              <a:t>ที่ปรึกษา</a:t>
            </a:r>
            <a:endParaRPr lang="en-US" sz="2599" dirty="0">
              <a:solidFill>
                <a:srgbClr val="261F1C"/>
              </a:solidFill>
              <a:cs typeface="Prompt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9416581" y="4321797"/>
            <a:ext cx="3011694" cy="4483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0670" lvl="1" algn="ctr">
              <a:lnSpc>
                <a:spcPts val="3639"/>
              </a:lnSpc>
            </a:pPr>
            <a:r>
              <a:rPr lang="th-TH" sz="2599" dirty="0">
                <a:solidFill>
                  <a:srgbClr val="261F1C"/>
                </a:solidFill>
                <a:cs typeface="Prompt"/>
              </a:rPr>
              <a:t>วิศวะกรโปรเจกต์</a:t>
            </a:r>
            <a:endParaRPr lang="en-US" sz="2599" dirty="0">
              <a:solidFill>
                <a:srgbClr val="261F1C"/>
              </a:solidFill>
              <a:cs typeface="Prompt"/>
            </a:endParaRPr>
          </a:p>
        </p:txBody>
      </p:sp>
      <p:grpSp>
        <p:nvGrpSpPr>
          <p:cNvPr id="38" name="Group 38"/>
          <p:cNvGrpSpPr/>
          <p:nvPr/>
        </p:nvGrpSpPr>
        <p:grpSpPr>
          <a:xfrm>
            <a:off x="-119457" y="-243354"/>
            <a:ext cx="7838886" cy="2242635"/>
            <a:chOff x="0" y="0"/>
            <a:chExt cx="1748585" cy="500255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1748585" cy="500255"/>
            </a:xfrm>
            <a:custGeom>
              <a:avLst/>
              <a:gdLst/>
              <a:ahLst/>
              <a:cxnLst/>
              <a:rect l="l" t="t" r="r" b="b"/>
              <a:pathLst>
                <a:path w="1748585" h="500255">
                  <a:moveTo>
                    <a:pt x="0" y="0"/>
                  </a:moveTo>
                  <a:lnTo>
                    <a:pt x="1748585" y="0"/>
                  </a:lnTo>
                  <a:lnTo>
                    <a:pt x="1748585" y="500255"/>
                  </a:lnTo>
                  <a:lnTo>
                    <a:pt x="0" y="500255"/>
                  </a:lnTo>
                  <a:close/>
                </a:path>
              </a:pathLst>
            </a:custGeom>
            <a:solidFill>
              <a:srgbClr val="D9D9D9"/>
            </a:solidFill>
            <a:ln cap="sq">
              <a:noFill/>
              <a:prstDash val="solid"/>
              <a:miter/>
            </a:ln>
          </p:spPr>
        </p:sp>
        <p:sp>
          <p:nvSpPr>
            <p:cNvPr id="40" name="TextBox 40"/>
            <p:cNvSpPr txBox="1"/>
            <p:nvPr/>
          </p:nvSpPr>
          <p:spPr>
            <a:xfrm>
              <a:off x="0" y="-76200"/>
              <a:ext cx="1748585" cy="576455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731"/>
                </a:lnSpc>
              </a:pPr>
              <a:endParaRPr/>
            </a:p>
          </p:txBody>
        </p:sp>
      </p:grpSp>
      <p:sp>
        <p:nvSpPr>
          <p:cNvPr id="41" name="TextBox 41"/>
          <p:cNvSpPr txBox="1"/>
          <p:nvPr/>
        </p:nvSpPr>
        <p:spPr>
          <a:xfrm>
            <a:off x="914400" y="711414"/>
            <a:ext cx="5268907" cy="1144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99"/>
              </a:lnSpc>
            </a:pPr>
            <a:r>
              <a:rPr lang="th-TH" sz="8499" dirty="0">
                <a:solidFill>
                  <a:srgbClr val="261F1C"/>
                </a:solidFill>
                <a:cs typeface="Prompt Bold Italics"/>
              </a:rPr>
              <a:t>ทีมผู้บริหาร</a:t>
            </a:r>
            <a:endParaRPr lang="en-US" sz="8499" dirty="0">
              <a:solidFill>
                <a:srgbClr val="261F1C"/>
              </a:solidFill>
              <a:cs typeface="Prompt Bold Italics"/>
            </a:endParaRPr>
          </a:p>
        </p:txBody>
      </p:sp>
      <p:grpSp>
        <p:nvGrpSpPr>
          <p:cNvPr id="42" name="Group 42"/>
          <p:cNvGrpSpPr/>
          <p:nvPr/>
        </p:nvGrpSpPr>
        <p:grpSpPr>
          <a:xfrm>
            <a:off x="-533400" y="1999282"/>
            <a:ext cx="6883828" cy="870152"/>
            <a:chOff x="0" y="0"/>
            <a:chExt cx="1763415" cy="222905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1763415" cy="222905"/>
            </a:xfrm>
            <a:custGeom>
              <a:avLst/>
              <a:gdLst/>
              <a:ahLst/>
              <a:cxnLst/>
              <a:rect l="l" t="t" r="r" b="b"/>
              <a:pathLst>
                <a:path w="1763415" h="222905">
                  <a:moveTo>
                    <a:pt x="203200" y="0"/>
                  </a:moveTo>
                  <a:lnTo>
                    <a:pt x="1763415" y="0"/>
                  </a:lnTo>
                  <a:lnTo>
                    <a:pt x="1560215" y="222905"/>
                  </a:lnTo>
                  <a:lnTo>
                    <a:pt x="0" y="2229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61F1C"/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101600" y="-76200"/>
              <a:ext cx="1560215" cy="299105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731"/>
                </a:lnSpc>
              </a:pPr>
              <a:endParaRPr/>
            </a:p>
          </p:txBody>
        </p:sp>
      </p:grpSp>
      <p:sp>
        <p:nvSpPr>
          <p:cNvPr id="45" name="TextBox 45"/>
          <p:cNvSpPr txBox="1"/>
          <p:nvPr/>
        </p:nvSpPr>
        <p:spPr>
          <a:xfrm>
            <a:off x="175389" y="2142615"/>
            <a:ext cx="5869054" cy="5655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th-TH" sz="4000" dirty="0">
                <a:solidFill>
                  <a:srgbClr val="FFFFFF"/>
                </a:solidFill>
                <a:cs typeface="Prompt Bold"/>
              </a:rPr>
              <a:t>อภิมุข ณ การไฟฟ้า จำกัด</a:t>
            </a:r>
            <a:endParaRPr lang="en-US" sz="4000" dirty="0">
              <a:solidFill>
                <a:srgbClr val="FFFFFF"/>
              </a:solidFill>
              <a:cs typeface="Prompt Bold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CE1BE95-D56C-32B3-4068-1E243294AA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19758" y="711414"/>
            <a:ext cx="2572242" cy="29005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BE2B794-FB76-E78A-7EE4-A1BF504C6C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3292" y="5143904"/>
            <a:ext cx="2934916" cy="29328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FA3D194-2143-6936-4E46-BC93DEB014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60006" y="5201541"/>
            <a:ext cx="2356394" cy="28656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TextBox 30"/>
          <p:cNvSpPr txBox="1"/>
          <p:nvPr/>
        </p:nvSpPr>
        <p:spPr>
          <a:xfrm>
            <a:off x="13175403" y="4321797"/>
            <a:ext cx="3343757" cy="4483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0670" lvl="1" algn="ctr">
              <a:lnSpc>
                <a:spcPts val="3639"/>
              </a:lnSpc>
            </a:pPr>
            <a:r>
              <a:rPr lang="th-TH" sz="2599" dirty="0">
                <a:solidFill>
                  <a:srgbClr val="261F1C"/>
                </a:solidFill>
                <a:cs typeface="Prompt"/>
              </a:rPr>
              <a:t>วิศวะกรสำรวจ</a:t>
            </a:r>
            <a:endParaRPr lang="en-US" sz="2599" dirty="0">
              <a:solidFill>
                <a:srgbClr val="261F1C"/>
              </a:solidFill>
              <a:cs typeface="Prompt"/>
            </a:endParaRPr>
          </a:p>
        </p:txBody>
      </p:sp>
      <p:sp>
        <p:nvSpPr>
          <p:cNvPr id="23" name="TextBox 33"/>
          <p:cNvSpPr txBox="1"/>
          <p:nvPr/>
        </p:nvSpPr>
        <p:spPr>
          <a:xfrm>
            <a:off x="13029885" y="3789032"/>
            <a:ext cx="3489275" cy="569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60"/>
              </a:lnSpc>
              <a:spcBef>
                <a:spcPct val="0"/>
              </a:spcBef>
            </a:pPr>
            <a:r>
              <a:rPr lang="th-TH" sz="2800" dirty="0">
                <a:solidFill>
                  <a:srgbClr val="261F1C"/>
                </a:solidFill>
                <a:cs typeface="Prompt Bold"/>
              </a:rPr>
              <a:t>สุทธิพงศ์ รัตนวีระพันธ์</a:t>
            </a:r>
            <a:endParaRPr lang="en-US" sz="2800" dirty="0">
              <a:solidFill>
                <a:srgbClr val="261F1C"/>
              </a:solidFill>
              <a:cs typeface="Prompt Bold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AC38B18-F73B-6739-A5E0-0AE1DC5CB5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509895" y="754209"/>
            <a:ext cx="2187305" cy="29164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TextBox 29">
            <a:extLst>
              <a:ext uri="{FF2B5EF4-FFF2-40B4-BE49-F238E27FC236}">
                <a16:creationId xmlns:a16="http://schemas.microsoft.com/office/drawing/2014/main" id="{D1220D9B-7AC6-4F52-FA37-80AA071066D9}"/>
              </a:ext>
            </a:extLst>
          </p:cNvPr>
          <p:cNvSpPr txBox="1"/>
          <p:nvPr/>
        </p:nvSpPr>
        <p:spPr>
          <a:xfrm>
            <a:off x="10961809" y="8636609"/>
            <a:ext cx="3270388" cy="448310"/>
          </a:xfrm>
          <a:prstGeom prst="rect">
            <a:avLst/>
          </a:prstGeom>
        </p:spPr>
        <p:txBody>
          <a:bodyPr wrap="square" lIns="0" tIns="0" rIns="0" bIns="0" rtlCol="0" anchor="b">
            <a:spAutoFit/>
          </a:bodyPr>
          <a:lstStyle/>
          <a:p>
            <a:pPr marL="280670" lvl="1" algn="ctr">
              <a:lnSpc>
                <a:spcPts val="3639"/>
              </a:lnSpc>
            </a:pPr>
            <a:r>
              <a:rPr lang="th-TH" sz="2599" dirty="0">
                <a:solidFill>
                  <a:srgbClr val="261F1C"/>
                </a:solidFill>
                <a:cs typeface="Prompt"/>
              </a:rPr>
              <a:t>บัญชี</a:t>
            </a:r>
            <a:endParaRPr lang="en-US" sz="2599" dirty="0">
              <a:solidFill>
                <a:srgbClr val="261F1C"/>
              </a:solidFill>
              <a:cs typeface="Prompt"/>
            </a:endParaRPr>
          </a:p>
        </p:txBody>
      </p:sp>
      <p:sp>
        <p:nvSpPr>
          <p:cNvPr id="46" name="TextBox 32">
            <a:extLst>
              <a:ext uri="{FF2B5EF4-FFF2-40B4-BE49-F238E27FC236}">
                <a16:creationId xmlns:a16="http://schemas.microsoft.com/office/drawing/2014/main" id="{2EB288BE-4C3B-71B2-0AEA-0B6440D32099}"/>
              </a:ext>
            </a:extLst>
          </p:cNvPr>
          <p:cNvSpPr txBox="1"/>
          <p:nvPr/>
        </p:nvSpPr>
        <p:spPr>
          <a:xfrm>
            <a:off x="10836325" y="8066831"/>
            <a:ext cx="3489275" cy="570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60"/>
              </a:lnSpc>
              <a:spcBef>
                <a:spcPct val="0"/>
              </a:spcBef>
            </a:pPr>
            <a:r>
              <a:rPr lang="th-TH" sz="2800" dirty="0">
                <a:solidFill>
                  <a:srgbClr val="261F1C"/>
                </a:solidFill>
                <a:cs typeface="Prompt Bold"/>
              </a:rPr>
              <a:t>กรองเกรียว หัตถกอง</a:t>
            </a:r>
            <a:endParaRPr lang="en-US" sz="2800" dirty="0">
              <a:solidFill>
                <a:srgbClr val="261F1C"/>
              </a:solidFill>
              <a:cs typeface="Prompt Bold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7A28311D-A639-B8A3-4405-14A636D789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61702" y="5142341"/>
            <a:ext cx="2356394" cy="29359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19A4C81B-0B5E-0297-3AA2-AE6A95BA989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22583" y="4091050"/>
            <a:ext cx="4116217" cy="2957450"/>
          </a:xfrm>
          <a:prstGeom prst="roundRect">
            <a:avLst>
              <a:gd name="adj" fmla="val 1845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C7971A1-7C58-CE97-A5C7-3F1B4CF88E9B}"/>
              </a:ext>
            </a:extLst>
          </p:cNvPr>
          <p:cNvSpPr txBox="1"/>
          <p:nvPr/>
        </p:nvSpPr>
        <p:spPr>
          <a:xfrm>
            <a:off x="457200" y="8233696"/>
            <a:ext cx="6934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Anantason" panose="020B0604020202020204" charset="-34"/>
                <a:cs typeface="Anantason" panose="020B0604020202020204" charset="-34"/>
              </a:rPr>
              <a:t>ประกอบกิจการ</a:t>
            </a:r>
            <a:r>
              <a:rPr lang="en-US" sz="2400" dirty="0">
                <a:solidFill>
                  <a:schemeClr val="bg1"/>
                </a:solidFill>
                <a:latin typeface="Anantason" panose="020B0604020202020204" charset="-34"/>
                <a:cs typeface="Anantason" panose="020B0604020202020204" charset="-34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nantason" panose="020B0604020202020204" charset="-34"/>
                <a:cs typeface="Anantason" panose="020B0604020202020204" charset="-34"/>
              </a:rPr>
              <a:t>จำหน่ายและติดตั้งอุปกรณ์โซล่าเซลล์</a:t>
            </a:r>
            <a:r>
              <a:rPr lang="en-US" sz="2400" dirty="0">
                <a:solidFill>
                  <a:schemeClr val="bg1"/>
                </a:solidFill>
                <a:latin typeface="Anantason" panose="020B0604020202020204" charset="-34"/>
                <a:cs typeface="Anantason" panose="020B0604020202020204" charset="-34"/>
              </a:rPr>
              <a:t> </a:t>
            </a:r>
            <a:endParaRPr lang="th-TH" sz="2400" dirty="0">
              <a:solidFill>
                <a:schemeClr val="bg1"/>
              </a:solidFill>
              <a:latin typeface="Anantason" panose="020B0604020202020204" charset="-34"/>
              <a:cs typeface="Anantason" panose="020B0604020202020204" charset="-34"/>
            </a:endParaRPr>
          </a:p>
          <a:p>
            <a:r>
              <a:rPr lang="en-US" sz="2400" dirty="0" err="1">
                <a:solidFill>
                  <a:schemeClr val="bg1"/>
                </a:solidFill>
                <a:latin typeface="Anantason" panose="020B0604020202020204" charset="-34"/>
                <a:cs typeface="Anantason" panose="020B0604020202020204" charset="-34"/>
              </a:rPr>
              <a:t>อุปกรณ์ที่ใช้พลังงานแสงอาทิตย์</a:t>
            </a:r>
            <a:r>
              <a:rPr lang="en-US" sz="2400" dirty="0">
                <a:solidFill>
                  <a:schemeClr val="bg1"/>
                </a:solidFill>
                <a:latin typeface="Anantason" panose="020B0604020202020204" charset="-34"/>
                <a:cs typeface="Anantason" panose="020B0604020202020204" charset="-34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nantason" panose="020B0604020202020204" charset="-34"/>
                <a:cs typeface="Anantason" panose="020B0604020202020204" charset="-34"/>
              </a:rPr>
              <a:t>พลังงานลม</a:t>
            </a:r>
            <a:r>
              <a:rPr lang="en-US" sz="2400" dirty="0">
                <a:solidFill>
                  <a:schemeClr val="bg1"/>
                </a:solidFill>
                <a:latin typeface="Anantason" panose="020B0604020202020204" charset="-34"/>
                <a:cs typeface="Anantason" panose="020B0604020202020204" charset="-34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nantason" panose="020B0604020202020204" charset="-34"/>
                <a:cs typeface="Anantason" panose="020B0604020202020204" charset="-34"/>
              </a:rPr>
              <a:t>และ</a:t>
            </a:r>
            <a:endParaRPr lang="th-TH" sz="2400" dirty="0">
              <a:solidFill>
                <a:schemeClr val="bg1"/>
              </a:solidFill>
              <a:latin typeface="Anantason" panose="020B0604020202020204" charset="-34"/>
              <a:cs typeface="Anantason" panose="020B0604020202020204" charset="-34"/>
            </a:endParaRPr>
          </a:p>
          <a:p>
            <a:r>
              <a:rPr lang="en-US" sz="2400" dirty="0" err="1">
                <a:solidFill>
                  <a:schemeClr val="bg1"/>
                </a:solidFill>
                <a:latin typeface="Anantason" panose="020B0604020202020204" charset="-34"/>
                <a:cs typeface="Anantason" panose="020B0604020202020204" charset="-34"/>
              </a:rPr>
              <a:t>พลังงานธรรมชาติทุกชนิด</a:t>
            </a:r>
            <a:endParaRPr lang="en-US" sz="2400" dirty="0">
              <a:solidFill>
                <a:schemeClr val="bg1"/>
              </a:solidFill>
              <a:latin typeface="Anantason" panose="020B0604020202020204" charset="-34"/>
              <a:cs typeface="Anantason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40127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47577" y="-351242"/>
            <a:ext cx="19183154" cy="2324520"/>
            <a:chOff x="0" y="0"/>
            <a:chExt cx="4279099" cy="5185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9100" cy="518520"/>
            </a:xfrm>
            <a:custGeom>
              <a:avLst/>
              <a:gdLst/>
              <a:ahLst/>
              <a:cxnLst/>
              <a:rect l="l" t="t" r="r" b="b"/>
              <a:pathLst>
                <a:path w="4279100" h="518520">
                  <a:moveTo>
                    <a:pt x="0" y="0"/>
                  </a:moveTo>
                  <a:lnTo>
                    <a:pt x="4279100" y="0"/>
                  </a:lnTo>
                  <a:lnTo>
                    <a:pt x="4279100" y="518520"/>
                  </a:lnTo>
                  <a:lnTo>
                    <a:pt x="0" y="518520"/>
                  </a:lnTo>
                  <a:close/>
                </a:path>
              </a:pathLst>
            </a:custGeom>
            <a:solidFill>
              <a:srgbClr val="D9D9D9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279099" cy="59472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731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361128" y="1973278"/>
            <a:ext cx="8861074" cy="870152"/>
            <a:chOff x="0" y="0"/>
            <a:chExt cx="2269922" cy="2229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269922" cy="222905"/>
            </a:xfrm>
            <a:custGeom>
              <a:avLst/>
              <a:gdLst/>
              <a:ahLst/>
              <a:cxnLst/>
              <a:rect l="l" t="t" r="r" b="b"/>
              <a:pathLst>
                <a:path w="2269922" h="222905">
                  <a:moveTo>
                    <a:pt x="203200" y="0"/>
                  </a:moveTo>
                  <a:lnTo>
                    <a:pt x="2269922" y="0"/>
                  </a:lnTo>
                  <a:lnTo>
                    <a:pt x="2066722" y="222905"/>
                  </a:lnTo>
                  <a:lnTo>
                    <a:pt x="0" y="2229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61F1C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-76200"/>
              <a:ext cx="2066722" cy="299105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731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131789" y="2259455"/>
            <a:ext cx="12040156" cy="583975"/>
            <a:chOff x="0" y="0"/>
            <a:chExt cx="4595761" cy="22290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595761" cy="222905"/>
            </a:xfrm>
            <a:custGeom>
              <a:avLst/>
              <a:gdLst/>
              <a:ahLst/>
              <a:cxnLst/>
              <a:rect l="l" t="t" r="r" b="b"/>
              <a:pathLst>
                <a:path w="4595761" h="222905">
                  <a:moveTo>
                    <a:pt x="203200" y="0"/>
                  </a:moveTo>
                  <a:lnTo>
                    <a:pt x="4595761" y="0"/>
                  </a:lnTo>
                  <a:lnTo>
                    <a:pt x="4392561" y="222905"/>
                  </a:lnTo>
                  <a:lnTo>
                    <a:pt x="0" y="2229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728659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01600" y="-76200"/>
              <a:ext cx="4392561" cy="299105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731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flipH="1" flipV="1">
            <a:off x="12862235" y="1250461"/>
            <a:ext cx="7902142" cy="493884"/>
          </a:xfrm>
          <a:custGeom>
            <a:avLst/>
            <a:gdLst/>
            <a:ahLst/>
            <a:cxnLst/>
            <a:rect l="l" t="t" r="r" b="b"/>
            <a:pathLst>
              <a:path w="7902142" h="493884">
                <a:moveTo>
                  <a:pt x="7902142" y="493884"/>
                </a:moveTo>
                <a:lnTo>
                  <a:pt x="0" y="493884"/>
                </a:lnTo>
                <a:lnTo>
                  <a:pt x="0" y="0"/>
                </a:lnTo>
                <a:lnTo>
                  <a:pt x="7902142" y="0"/>
                </a:lnTo>
                <a:lnTo>
                  <a:pt x="7902142" y="49388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902087" y="4932299"/>
            <a:ext cx="2544057" cy="1553758"/>
            <a:chOff x="0" y="0"/>
            <a:chExt cx="1216785" cy="74313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216785" cy="743139"/>
            </a:xfrm>
            <a:custGeom>
              <a:avLst/>
              <a:gdLst/>
              <a:ahLst/>
              <a:cxnLst/>
              <a:rect l="l" t="t" r="r" b="b"/>
              <a:pathLst>
                <a:path w="1216785" h="743139">
                  <a:moveTo>
                    <a:pt x="203200" y="0"/>
                  </a:moveTo>
                  <a:lnTo>
                    <a:pt x="1216785" y="0"/>
                  </a:lnTo>
                  <a:lnTo>
                    <a:pt x="1013585" y="743139"/>
                  </a:lnTo>
                  <a:lnTo>
                    <a:pt x="0" y="743139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101600" y="-38100"/>
              <a:ext cx="1013585" cy="7812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5736618" y="4932299"/>
            <a:ext cx="2544057" cy="1553758"/>
            <a:chOff x="0" y="0"/>
            <a:chExt cx="1216785" cy="74313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216785" cy="743139"/>
            </a:xfrm>
            <a:custGeom>
              <a:avLst/>
              <a:gdLst/>
              <a:ahLst/>
              <a:cxnLst/>
              <a:rect l="l" t="t" r="r" b="b"/>
              <a:pathLst>
                <a:path w="1216785" h="743139">
                  <a:moveTo>
                    <a:pt x="203200" y="0"/>
                  </a:moveTo>
                  <a:lnTo>
                    <a:pt x="1216785" y="0"/>
                  </a:lnTo>
                  <a:lnTo>
                    <a:pt x="1013585" y="743139"/>
                  </a:lnTo>
                  <a:lnTo>
                    <a:pt x="0" y="743139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101600" y="-38100"/>
              <a:ext cx="1013585" cy="7812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2429919" y="4193138"/>
            <a:ext cx="1563624" cy="2057400"/>
          </a:xfrm>
          <a:custGeom>
            <a:avLst/>
            <a:gdLst/>
            <a:ahLst/>
            <a:cxnLst/>
            <a:rect l="l" t="t" r="r" b="b"/>
            <a:pathLst>
              <a:path w="1563624" h="2057400">
                <a:moveTo>
                  <a:pt x="0" y="0"/>
                </a:moveTo>
                <a:lnTo>
                  <a:pt x="1563624" y="0"/>
                </a:lnTo>
                <a:lnTo>
                  <a:pt x="156362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-389664" y="9616701"/>
            <a:ext cx="19067329" cy="927969"/>
            <a:chOff x="0" y="0"/>
            <a:chExt cx="4641516" cy="22589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641516" cy="225893"/>
            </a:xfrm>
            <a:custGeom>
              <a:avLst/>
              <a:gdLst/>
              <a:ahLst/>
              <a:cxnLst/>
              <a:rect l="l" t="t" r="r" b="b"/>
              <a:pathLst>
                <a:path w="4641516" h="225893">
                  <a:moveTo>
                    <a:pt x="0" y="0"/>
                  </a:moveTo>
                  <a:lnTo>
                    <a:pt x="4641516" y="0"/>
                  </a:lnTo>
                  <a:lnTo>
                    <a:pt x="4641516" y="225893"/>
                  </a:lnTo>
                  <a:lnTo>
                    <a:pt x="0" y="225893"/>
                  </a:lnTo>
                  <a:close/>
                </a:path>
              </a:pathLst>
            </a:custGeom>
            <a:solidFill>
              <a:srgbClr val="261F1C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95250"/>
              <a:ext cx="4641516" cy="321143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2155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9571148" y="4932299"/>
            <a:ext cx="2544057" cy="1553758"/>
            <a:chOff x="0" y="0"/>
            <a:chExt cx="1216785" cy="743139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216785" cy="743139"/>
            </a:xfrm>
            <a:custGeom>
              <a:avLst/>
              <a:gdLst/>
              <a:ahLst/>
              <a:cxnLst/>
              <a:rect l="l" t="t" r="r" b="b"/>
              <a:pathLst>
                <a:path w="1216785" h="743139">
                  <a:moveTo>
                    <a:pt x="203200" y="0"/>
                  </a:moveTo>
                  <a:lnTo>
                    <a:pt x="1216785" y="0"/>
                  </a:lnTo>
                  <a:lnTo>
                    <a:pt x="1013585" y="743139"/>
                  </a:lnTo>
                  <a:lnTo>
                    <a:pt x="0" y="743139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101600" y="-38100"/>
              <a:ext cx="1013585" cy="7812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3405679" y="4932299"/>
            <a:ext cx="2544057" cy="1553758"/>
            <a:chOff x="0" y="0"/>
            <a:chExt cx="1216785" cy="743139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216785" cy="743139"/>
            </a:xfrm>
            <a:custGeom>
              <a:avLst/>
              <a:gdLst/>
              <a:ahLst/>
              <a:cxnLst/>
              <a:rect l="l" t="t" r="r" b="b"/>
              <a:pathLst>
                <a:path w="1216785" h="743139">
                  <a:moveTo>
                    <a:pt x="203200" y="0"/>
                  </a:moveTo>
                  <a:lnTo>
                    <a:pt x="1216785" y="0"/>
                  </a:lnTo>
                  <a:lnTo>
                    <a:pt x="1013585" y="743139"/>
                  </a:lnTo>
                  <a:lnTo>
                    <a:pt x="0" y="743139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101600" y="-38100"/>
              <a:ext cx="1013585" cy="7812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>
            <a:off x="5980545" y="4259876"/>
            <a:ext cx="2056203" cy="2030033"/>
          </a:xfrm>
          <a:custGeom>
            <a:avLst/>
            <a:gdLst/>
            <a:ahLst/>
            <a:cxnLst/>
            <a:rect l="l" t="t" r="r" b="b"/>
            <a:pathLst>
              <a:path w="2056203" h="2030033">
                <a:moveTo>
                  <a:pt x="0" y="0"/>
                </a:moveTo>
                <a:lnTo>
                  <a:pt x="2056203" y="0"/>
                </a:lnTo>
                <a:lnTo>
                  <a:pt x="2056203" y="2030033"/>
                </a:lnTo>
                <a:lnTo>
                  <a:pt x="0" y="20300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0023750" y="4648352"/>
            <a:ext cx="1752067" cy="1554561"/>
          </a:xfrm>
          <a:custGeom>
            <a:avLst/>
            <a:gdLst/>
            <a:ahLst/>
            <a:cxnLst/>
            <a:rect l="l" t="t" r="r" b="b"/>
            <a:pathLst>
              <a:path w="1752067" h="1554561">
                <a:moveTo>
                  <a:pt x="0" y="0"/>
                </a:moveTo>
                <a:lnTo>
                  <a:pt x="1752066" y="0"/>
                </a:lnTo>
                <a:lnTo>
                  <a:pt x="1752066" y="1554561"/>
                </a:lnTo>
                <a:lnTo>
                  <a:pt x="0" y="15545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4031179" y="4507200"/>
            <a:ext cx="1629189" cy="1671742"/>
          </a:xfrm>
          <a:custGeom>
            <a:avLst/>
            <a:gdLst/>
            <a:ahLst/>
            <a:cxnLst/>
            <a:rect l="l" t="t" r="r" b="b"/>
            <a:pathLst>
              <a:path w="1629189" h="1671742">
                <a:moveTo>
                  <a:pt x="0" y="0"/>
                </a:moveTo>
                <a:lnTo>
                  <a:pt x="1629188" y="0"/>
                </a:lnTo>
                <a:lnTo>
                  <a:pt x="1629188" y="1671742"/>
                </a:lnTo>
                <a:lnTo>
                  <a:pt x="0" y="16717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1902087" y="7428423"/>
            <a:ext cx="2980234" cy="1590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79"/>
              </a:lnSpc>
              <a:spcBef>
                <a:spcPct val="0"/>
              </a:spcBef>
            </a:pPr>
            <a:r>
              <a:rPr lang="th-TH" dirty="0">
                <a:solidFill>
                  <a:srgbClr val="261F1C"/>
                </a:solidFill>
                <a:latin typeface="Anantason" panose="020B0604020202020204" charset="-34"/>
                <a:cs typeface="Anantason" panose="020B0604020202020204" charset="-34"/>
              </a:rPr>
              <a:t>พนักงานทุกคนของบริษัทอภิมุข ณ การไฟฟ้า จำกัด ทำงานด้วยความสบายใจ ใส่ใจต่อบริการให้แก่ลูกค้า</a:t>
            </a:r>
            <a:endParaRPr lang="en-US" dirty="0">
              <a:solidFill>
                <a:srgbClr val="261F1C"/>
              </a:solidFill>
              <a:latin typeface="Anantason" panose="020B0604020202020204" charset="-34"/>
              <a:cs typeface="Anantason" panose="020B0604020202020204" charset="-34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5736618" y="7428423"/>
            <a:ext cx="2980234" cy="1560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79"/>
              </a:lnSpc>
              <a:spcBef>
                <a:spcPct val="0"/>
              </a:spcBef>
            </a:pPr>
            <a:r>
              <a:rPr lang="th-TH" dirty="0">
                <a:solidFill>
                  <a:srgbClr val="261F1C"/>
                </a:solidFill>
                <a:latin typeface="Anantason" panose="020B0604020202020204" charset="-34"/>
                <a:cs typeface="Anantason" panose="020B0604020202020204" charset="-34"/>
              </a:rPr>
              <a:t>หน่วยงานที่ใช้บริการจากเราต้องมีความปลอดภัย ทั้งจากผลงานที่บริษัทรับผิดชอบ และข้อกฎหมายในทุกด้าน</a:t>
            </a:r>
            <a:endParaRPr lang="en-US" dirty="0">
              <a:solidFill>
                <a:srgbClr val="261F1C"/>
              </a:solidFill>
              <a:latin typeface="Anantason" panose="020B0604020202020204" charset="-34"/>
              <a:cs typeface="Anantason" panose="020B0604020202020204" charset="-34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1902087" y="6891221"/>
            <a:ext cx="2980234" cy="469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73"/>
              </a:lnSpc>
              <a:spcBef>
                <a:spcPct val="0"/>
              </a:spcBef>
            </a:pPr>
            <a:r>
              <a:rPr lang="th-TH" sz="2695" dirty="0">
                <a:solidFill>
                  <a:srgbClr val="00B050"/>
                </a:solidFill>
                <a:latin typeface="Prompt Bold"/>
                <a:cs typeface="Prompt Bold"/>
              </a:rPr>
              <a:t>สบายใจ</a:t>
            </a:r>
            <a:endParaRPr lang="en-US" sz="2695" dirty="0">
              <a:solidFill>
                <a:srgbClr val="00B050"/>
              </a:solidFill>
              <a:latin typeface="Prompt Bold"/>
              <a:cs typeface="Prompt Bold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5736618" y="6891221"/>
            <a:ext cx="2980234" cy="469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73"/>
              </a:lnSpc>
              <a:spcBef>
                <a:spcPct val="0"/>
              </a:spcBef>
            </a:pPr>
            <a:r>
              <a:rPr lang="th-TH" sz="2695" dirty="0">
                <a:solidFill>
                  <a:srgbClr val="00B050"/>
                </a:solidFill>
                <a:latin typeface="Prompt Bold"/>
                <a:cs typeface="Prompt Bold"/>
              </a:rPr>
              <a:t>ปลอดภัย</a:t>
            </a:r>
            <a:endParaRPr lang="en-US" sz="2695" dirty="0">
              <a:solidFill>
                <a:srgbClr val="00B050"/>
              </a:solidFill>
              <a:latin typeface="Prompt Bold"/>
              <a:cs typeface="Prompt Bold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1249905" y="437311"/>
            <a:ext cx="11301477" cy="1471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899"/>
              </a:lnSpc>
              <a:spcBef>
                <a:spcPct val="0"/>
              </a:spcBef>
            </a:pPr>
            <a:r>
              <a:rPr lang="th-TH" sz="8499" dirty="0">
                <a:solidFill>
                  <a:srgbClr val="261F1C"/>
                </a:solidFill>
                <a:cs typeface="Prompt Bold Italics"/>
              </a:rPr>
              <a:t>วิสัยทัศน์</a:t>
            </a:r>
            <a:endParaRPr lang="en-US" sz="8499" dirty="0">
              <a:solidFill>
                <a:srgbClr val="261F1C"/>
              </a:solidFill>
              <a:cs typeface="Prompt Bold Italics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1249905" y="2031486"/>
            <a:ext cx="5318354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  <a:spcBef>
                <a:spcPct val="0"/>
              </a:spcBef>
            </a:pPr>
            <a:r>
              <a:rPr lang="en-US" sz="4200" spc="378">
                <a:solidFill>
                  <a:srgbClr val="FFFFFF"/>
                </a:solidFill>
                <a:cs typeface="Prompt Bold"/>
              </a:rPr>
              <a:t>ในองค์กรของเรา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9571148" y="7428423"/>
            <a:ext cx="2980234" cy="1590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79"/>
              </a:lnSpc>
              <a:spcBef>
                <a:spcPct val="0"/>
              </a:spcBef>
            </a:pPr>
            <a:r>
              <a:rPr lang="th-TH" dirty="0">
                <a:solidFill>
                  <a:srgbClr val="261F1C"/>
                </a:solidFill>
                <a:latin typeface="Anantason" panose="020B0604020202020204" charset="-34"/>
                <a:cs typeface="Anantason" panose="020B0604020202020204" charset="-34"/>
              </a:rPr>
              <a:t>ผู้ใช้บริการ มีความสุขจากค่าไฟฟ้าที่ลดลงได้อย่างเป็นรูปธรรม มีรายได้เพิ่มขึ้นในขณะที่ใช้ไฟฟ้าเท่าเดิม</a:t>
            </a:r>
            <a:endParaRPr lang="en-US" dirty="0">
              <a:solidFill>
                <a:srgbClr val="261F1C"/>
              </a:solidFill>
              <a:latin typeface="Anantason" panose="020B0604020202020204" charset="-34"/>
              <a:cs typeface="Anantason" panose="020B0604020202020204" charset="-34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9571148" y="6891221"/>
            <a:ext cx="2980234" cy="469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73"/>
              </a:lnSpc>
              <a:spcBef>
                <a:spcPct val="0"/>
              </a:spcBef>
            </a:pPr>
            <a:r>
              <a:rPr lang="th-TH" sz="2695" dirty="0">
                <a:solidFill>
                  <a:srgbClr val="00B050"/>
                </a:solidFill>
                <a:latin typeface="Prompt Bold"/>
                <a:cs typeface="Prompt Bold"/>
              </a:rPr>
              <a:t>มีความสุข</a:t>
            </a:r>
            <a:endParaRPr lang="en-US" sz="2695" dirty="0">
              <a:solidFill>
                <a:srgbClr val="00B050"/>
              </a:solidFill>
              <a:latin typeface="Prompt Bold"/>
              <a:cs typeface="Prompt Bold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13405679" y="7428423"/>
            <a:ext cx="2980234" cy="1987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79"/>
              </a:lnSpc>
              <a:spcBef>
                <a:spcPct val="0"/>
              </a:spcBef>
            </a:pPr>
            <a:r>
              <a:rPr lang="th-TH" dirty="0">
                <a:solidFill>
                  <a:srgbClr val="261F1C"/>
                </a:solidFill>
                <a:latin typeface="Anantason" panose="020B0604020202020204" charset="-34"/>
                <a:cs typeface="Anantason" panose="020B0604020202020204" charset="-34"/>
              </a:rPr>
              <a:t>บุคลากรของบริษัทอภิมุข ณ การไฟฟ้า จำกัด พร้อมก้าวเดินไปพร้อมกับทุกท่านด้วยความสบายใจ ปลอดภัย และมีความสุข</a:t>
            </a:r>
            <a:endParaRPr lang="en-US" dirty="0">
              <a:solidFill>
                <a:srgbClr val="261F1C"/>
              </a:solidFill>
              <a:latin typeface="Anantason" panose="020B0604020202020204" charset="-34"/>
              <a:cs typeface="Anantason" panose="020B0604020202020204" charset="-34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13405679" y="6891221"/>
            <a:ext cx="2980234" cy="469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73"/>
              </a:lnSpc>
              <a:spcBef>
                <a:spcPct val="0"/>
              </a:spcBef>
            </a:pPr>
            <a:r>
              <a:rPr lang="th-TH" sz="2695" dirty="0">
                <a:solidFill>
                  <a:srgbClr val="00B050"/>
                </a:solidFill>
                <a:latin typeface="Prompt Bold"/>
                <a:cs typeface="Prompt Bold"/>
              </a:rPr>
              <a:t>ก้าวไปด้วยกัน</a:t>
            </a:r>
            <a:endParaRPr lang="en-US" sz="2695" dirty="0">
              <a:solidFill>
                <a:srgbClr val="00B050"/>
              </a:solidFill>
              <a:latin typeface="Prompt Bold"/>
              <a:cs typeface="Prompt Bold"/>
            </a:endParaRPr>
          </a:p>
        </p:txBody>
      </p:sp>
      <p:sp>
        <p:nvSpPr>
          <p:cNvPr id="41" name="Freeform 41"/>
          <p:cNvSpPr/>
          <p:nvPr/>
        </p:nvSpPr>
        <p:spPr>
          <a:xfrm>
            <a:off x="16813306" y="3313501"/>
            <a:ext cx="2062739" cy="1951867"/>
          </a:xfrm>
          <a:custGeom>
            <a:avLst/>
            <a:gdLst/>
            <a:ahLst/>
            <a:cxnLst/>
            <a:rect l="l" t="t" r="r" b="b"/>
            <a:pathLst>
              <a:path w="2062739" h="1951867">
                <a:moveTo>
                  <a:pt x="0" y="0"/>
                </a:moveTo>
                <a:lnTo>
                  <a:pt x="2062739" y="0"/>
                </a:lnTo>
                <a:lnTo>
                  <a:pt x="2062739" y="1951866"/>
                </a:lnTo>
                <a:lnTo>
                  <a:pt x="0" y="19518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42" name="TextBox 45">
            <a:extLst>
              <a:ext uri="{FF2B5EF4-FFF2-40B4-BE49-F238E27FC236}">
                <a16:creationId xmlns:a16="http://schemas.microsoft.com/office/drawing/2014/main" id="{95BAC342-F144-B133-7B8C-ABE353B69604}"/>
              </a:ext>
            </a:extLst>
          </p:cNvPr>
          <p:cNvSpPr txBox="1"/>
          <p:nvPr/>
        </p:nvSpPr>
        <p:spPr>
          <a:xfrm>
            <a:off x="9139517" y="2313740"/>
            <a:ext cx="7246395" cy="5578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th-TH" sz="4000" dirty="0">
                <a:solidFill>
                  <a:srgbClr val="FFFFFF"/>
                </a:solidFill>
                <a:cs typeface="Prompt Bold"/>
              </a:rPr>
              <a:t>บริษัทอภิมุข ณ การไฟฟ้า จำกัด</a:t>
            </a:r>
            <a:endParaRPr lang="en-US" sz="4000" dirty="0">
              <a:solidFill>
                <a:srgbClr val="FFFFFF"/>
              </a:solidFill>
              <a:cs typeface="Prompt Bold"/>
            </a:endParaRPr>
          </a:p>
        </p:txBody>
      </p:sp>
    </p:spTree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2499" y="794425"/>
            <a:ext cx="5116427" cy="5116427"/>
          </a:xfrm>
          <a:custGeom>
            <a:avLst/>
            <a:gdLst/>
            <a:ahLst/>
            <a:cxnLst/>
            <a:rect l="l" t="t" r="r" b="b"/>
            <a:pathLst>
              <a:path w="5116427" h="5116427">
                <a:moveTo>
                  <a:pt x="0" y="0"/>
                </a:moveTo>
                <a:lnTo>
                  <a:pt x="5116427" y="0"/>
                </a:lnTo>
                <a:lnTo>
                  <a:pt x="5116427" y="5116427"/>
                </a:lnTo>
                <a:lnTo>
                  <a:pt x="0" y="51164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269586" y="794425"/>
            <a:ext cx="5116427" cy="5116427"/>
          </a:xfrm>
          <a:custGeom>
            <a:avLst/>
            <a:gdLst/>
            <a:ahLst/>
            <a:cxnLst/>
            <a:rect l="l" t="t" r="r" b="b"/>
            <a:pathLst>
              <a:path w="5116427" h="5116427">
                <a:moveTo>
                  <a:pt x="0" y="0"/>
                </a:moveTo>
                <a:lnTo>
                  <a:pt x="5116427" y="0"/>
                </a:lnTo>
                <a:lnTo>
                  <a:pt x="5116427" y="5116427"/>
                </a:lnTo>
                <a:lnTo>
                  <a:pt x="0" y="51164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348411" y="2430336"/>
            <a:ext cx="3480515" cy="3480515"/>
            <a:chOff x="0" y="0"/>
            <a:chExt cx="7620000" cy="762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620000" cy="7620000"/>
            </a:xfrm>
            <a:custGeom>
              <a:avLst/>
              <a:gdLst/>
              <a:ahLst/>
              <a:cxnLst/>
              <a:rect l="l" t="t" r="r" b="b"/>
              <a:pathLst>
                <a:path w="7620000" h="7620000">
                  <a:moveTo>
                    <a:pt x="6826250" y="0"/>
                  </a:moveTo>
                  <a:lnTo>
                    <a:pt x="793750" y="0"/>
                  </a:lnTo>
                  <a:cubicBezTo>
                    <a:pt x="355600" y="0"/>
                    <a:pt x="0" y="355600"/>
                    <a:pt x="0" y="793750"/>
                  </a:cubicBezTo>
                  <a:lnTo>
                    <a:pt x="0" y="7620000"/>
                  </a:lnTo>
                  <a:lnTo>
                    <a:pt x="6826250" y="7620000"/>
                  </a:lnTo>
                  <a:cubicBezTo>
                    <a:pt x="7264400" y="7620000"/>
                    <a:pt x="7620000" y="7264400"/>
                    <a:pt x="7620000" y="6826250"/>
                  </a:cubicBezTo>
                  <a:lnTo>
                    <a:pt x="7620000" y="0"/>
                  </a:lnTo>
                  <a:lnTo>
                    <a:pt x="6826250" y="0"/>
                  </a:lnTo>
                  <a:close/>
                </a:path>
              </a:pathLst>
            </a:custGeom>
            <a:blipFill>
              <a:blip r:embed="rId4"/>
              <a:stretch>
                <a:fillRect l="-11548" r="-38545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7905497" y="2430336"/>
            <a:ext cx="3480515" cy="3480515"/>
            <a:chOff x="0" y="0"/>
            <a:chExt cx="7620000" cy="762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620000" cy="7620000"/>
            </a:xfrm>
            <a:custGeom>
              <a:avLst/>
              <a:gdLst/>
              <a:ahLst/>
              <a:cxnLst/>
              <a:rect l="l" t="t" r="r" b="b"/>
              <a:pathLst>
                <a:path w="7620000" h="7620000">
                  <a:moveTo>
                    <a:pt x="6826250" y="0"/>
                  </a:moveTo>
                  <a:lnTo>
                    <a:pt x="793750" y="0"/>
                  </a:lnTo>
                  <a:cubicBezTo>
                    <a:pt x="355600" y="0"/>
                    <a:pt x="0" y="355600"/>
                    <a:pt x="0" y="793750"/>
                  </a:cubicBezTo>
                  <a:lnTo>
                    <a:pt x="0" y="7620000"/>
                  </a:lnTo>
                  <a:lnTo>
                    <a:pt x="6826250" y="7620000"/>
                  </a:lnTo>
                  <a:cubicBezTo>
                    <a:pt x="7264400" y="7620000"/>
                    <a:pt x="7620000" y="7264400"/>
                    <a:pt x="7620000" y="6826250"/>
                  </a:cubicBezTo>
                  <a:lnTo>
                    <a:pt x="7620000" y="0"/>
                  </a:lnTo>
                  <a:lnTo>
                    <a:pt x="6826250" y="0"/>
                  </a:lnTo>
                  <a:close/>
                </a:path>
              </a:pathLst>
            </a:custGeom>
            <a:blipFill>
              <a:blip r:embed="rId5"/>
              <a:stretch>
                <a:fillRect l="-10219" r="-39874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-688190" y="8047735"/>
            <a:ext cx="19664379" cy="1754487"/>
            <a:chOff x="0" y="0"/>
            <a:chExt cx="5179096" cy="53645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179096" cy="536453"/>
            </a:xfrm>
            <a:custGeom>
              <a:avLst/>
              <a:gdLst/>
              <a:ahLst/>
              <a:cxnLst/>
              <a:rect l="l" t="t" r="r" b="b"/>
              <a:pathLst>
                <a:path w="5179096" h="536453">
                  <a:moveTo>
                    <a:pt x="0" y="0"/>
                  </a:moveTo>
                  <a:lnTo>
                    <a:pt x="5179096" y="0"/>
                  </a:lnTo>
                  <a:lnTo>
                    <a:pt x="5179096" y="536453"/>
                  </a:lnTo>
                  <a:lnTo>
                    <a:pt x="0" y="536453"/>
                  </a:lnTo>
                  <a:close/>
                </a:path>
              </a:pathLst>
            </a:custGeom>
            <a:solidFill>
              <a:srgbClr val="3F3F43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5179096" cy="5745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477490" y="8087205"/>
            <a:ext cx="11081847" cy="1715018"/>
            <a:chOff x="0" y="0"/>
            <a:chExt cx="4127841" cy="75869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127841" cy="758698"/>
            </a:xfrm>
            <a:custGeom>
              <a:avLst/>
              <a:gdLst/>
              <a:ahLst/>
              <a:cxnLst/>
              <a:rect l="l" t="t" r="r" b="b"/>
              <a:pathLst>
                <a:path w="4127841" h="758698">
                  <a:moveTo>
                    <a:pt x="0" y="0"/>
                  </a:moveTo>
                  <a:lnTo>
                    <a:pt x="4127841" y="0"/>
                  </a:lnTo>
                  <a:lnTo>
                    <a:pt x="4127841" y="758698"/>
                  </a:lnTo>
                  <a:lnTo>
                    <a:pt x="0" y="758698"/>
                  </a:lnTo>
                  <a:close/>
                </a:path>
              </a:pathLst>
            </a:custGeom>
            <a:gradFill rotWithShape="1">
              <a:gsLst>
                <a:gs pos="0">
                  <a:srgbClr val="3F3F43">
                    <a:alpha val="100000"/>
                  </a:srgbClr>
                </a:gs>
                <a:gs pos="100000">
                  <a:srgbClr val="316FC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4127841" cy="787273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885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1852738" y="794425"/>
            <a:ext cx="5116427" cy="5116427"/>
          </a:xfrm>
          <a:custGeom>
            <a:avLst/>
            <a:gdLst/>
            <a:ahLst/>
            <a:cxnLst/>
            <a:rect l="l" t="t" r="r" b="b"/>
            <a:pathLst>
              <a:path w="5116427" h="5116427">
                <a:moveTo>
                  <a:pt x="0" y="0"/>
                </a:moveTo>
                <a:lnTo>
                  <a:pt x="5116427" y="0"/>
                </a:lnTo>
                <a:lnTo>
                  <a:pt x="5116427" y="5116427"/>
                </a:lnTo>
                <a:lnTo>
                  <a:pt x="0" y="51164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13488649" y="2430336"/>
            <a:ext cx="3480515" cy="3480515"/>
            <a:chOff x="0" y="0"/>
            <a:chExt cx="7620000" cy="762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620000" cy="7620000"/>
            </a:xfrm>
            <a:custGeom>
              <a:avLst/>
              <a:gdLst/>
              <a:ahLst/>
              <a:cxnLst/>
              <a:rect l="l" t="t" r="r" b="b"/>
              <a:pathLst>
                <a:path w="7620000" h="7620000">
                  <a:moveTo>
                    <a:pt x="6826250" y="0"/>
                  </a:moveTo>
                  <a:lnTo>
                    <a:pt x="793750" y="0"/>
                  </a:lnTo>
                  <a:cubicBezTo>
                    <a:pt x="355600" y="0"/>
                    <a:pt x="0" y="355600"/>
                    <a:pt x="0" y="793750"/>
                  </a:cubicBezTo>
                  <a:lnTo>
                    <a:pt x="0" y="7620000"/>
                  </a:lnTo>
                  <a:lnTo>
                    <a:pt x="6826250" y="7620000"/>
                  </a:lnTo>
                  <a:cubicBezTo>
                    <a:pt x="7264400" y="7620000"/>
                    <a:pt x="7620000" y="7264400"/>
                    <a:pt x="7620000" y="6826250"/>
                  </a:cubicBezTo>
                  <a:lnTo>
                    <a:pt x="7620000" y="0"/>
                  </a:lnTo>
                  <a:lnTo>
                    <a:pt x="6826250" y="0"/>
                  </a:lnTo>
                  <a:close/>
                </a:path>
              </a:pathLst>
            </a:custGeom>
            <a:blipFill>
              <a:blip r:embed="rId6"/>
              <a:stretch>
                <a:fillRect l="-40794" r="-9299"/>
              </a:stretch>
            </a:blipFill>
          </p:spPr>
        </p:sp>
      </p:grpSp>
      <p:sp>
        <p:nvSpPr>
          <p:cNvPr id="17" name="TextBox 17"/>
          <p:cNvSpPr txBox="1"/>
          <p:nvPr/>
        </p:nvSpPr>
        <p:spPr>
          <a:xfrm>
            <a:off x="5126300" y="8537575"/>
            <a:ext cx="8035399" cy="1025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49"/>
              </a:lnSpc>
            </a:pPr>
            <a:r>
              <a:rPr lang="en-US" sz="6999" dirty="0" err="1">
                <a:solidFill>
                  <a:srgbClr val="FFFFFF"/>
                </a:solidFill>
                <a:cs typeface="Dumondi SemiExpanded Bold"/>
              </a:rPr>
              <a:t>ผลงานที่ผ่านมา</a:t>
            </a:r>
            <a:endParaRPr lang="en-US" sz="6999" dirty="0">
              <a:solidFill>
                <a:srgbClr val="FFFFFF"/>
              </a:solidFill>
              <a:cs typeface="Dumondi SemiExpanded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2348410" y="6650914"/>
            <a:ext cx="4128590" cy="14080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800"/>
              </a:lnSpc>
              <a:spcBef>
                <a:spcPct val="0"/>
              </a:spcBef>
            </a:pPr>
            <a:r>
              <a:rPr lang="th-TH" sz="1600" dirty="0">
                <a:solidFill>
                  <a:srgbClr val="000000"/>
                </a:solidFill>
                <a:latin typeface="Anantason" panose="020B0604020202020204" charset="-34"/>
                <a:cs typeface="Anantason" panose="020B0604020202020204" charset="-34"/>
              </a:rPr>
              <a:t>การติดตั้งโซล่าเซลล์ลดค่าไฟฟ้าให้กับหน่วยงานราชการ ได้แก่ โรงพยาบาลเชียงรายประชานุเคราะห์</a:t>
            </a:r>
            <a:r>
              <a:rPr lang="en-US" sz="1600" dirty="0">
                <a:solidFill>
                  <a:srgbClr val="000000"/>
                </a:solidFill>
                <a:latin typeface="Anantason" panose="020B0604020202020204" charset="-34"/>
                <a:cs typeface="Anantason" panose="020B0604020202020204" charset="-34"/>
              </a:rPr>
              <a:t> </a:t>
            </a:r>
            <a:r>
              <a:rPr lang="th-TH" sz="1600" dirty="0">
                <a:solidFill>
                  <a:srgbClr val="000000"/>
                </a:solidFill>
                <a:latin typeface="Anantason" panose="020B0604020202020204" charset="-34"/>
                <a:cs typeface="Anantason" panose="020B0604020202020204" charset="-34"/>
              </a:rPr>
              <a:t>จ.เชียงราย  โรงพยาบาลสวรรคประชารักษ์ จ.นครสวรรค เป็นต้น</a:t>
            </a:r>
            <a:endParaRPr lang="en-US" sz="1600" dirty="0">
              <a:solidFill>
                <a:srgbClr val="000000"/>
              </a:solidFill>
              <a:latin typeface="Anantason" panose="020B0604020202020204" charset="-34"/>
              <a:cs typeface="Anantason" panose="020B0604020202020204" charset="-34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7905496" y="6650914"/>
            <a:ext cx="4128590" cy="14080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800"/>
              </a:lnSpc>
              <a:spcBef>
                <a:spcPct val="0"/>
              </a:spcBef>
            </a:pPr>
            <a:r>
              <a:rPr lang="th-TH" sz="1600" dirty="0">
                <a:solidFill>
                  <a:srgbClr val="000000"/>
                </a:solidFill>
                <a:latin typeface="Anantason" panose="020B0604020202020204" charset="-34"/>
                <a:cs typeface="Anantason" panose="020B0604020202020204" charset="-34"/>
              </a:rPr>
              <a:t>การติดตั้งโซล่าเซลล์ลดค่าไฟฟ้าให้กับบริษัทเอกชน ได้แก่ ห้างแมคโคร สุขุมวิท 77, บริษัทบลูชิป ไมโครเฮาร์ส์ จ.เชียงใหม่, โรงแรมน้ำโขงริเวอร์ไซด์ จ.เชียงราย เป็นต้น</a:t>
            </a:r>
            <a:endParaRPr lang="en-US" sz="1600" dirty="0">
              <a:solidFill>
                <a:srgbClr val="000000"/>
              </a:solidFill>
              <a:latin typeface="Anantason" panose="020B0604020202020204" charset="-34"/>
              <a:cs typeface="Anantason" panose="020B0604020202020204" charset="-34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2348410" y="6151545"/>
            <a:ext cx="3797723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640"/>
              </a:lnSpc>
              <a:spcBef>
                <a:spcPct val="0"/>
              </a:spcBef>
            </a:pPr>
            <a:r>
              <a:rPr lang="th-TH" sz="2600" dirty="0">
                <a:solidFill>
                  <a:srgbClr val="000000"/>
                </a:solidFill>
                <a:latin typeface="Dumondi SemiExpanded Bold"/>
                <a:cs typeface="Dumondi SemiExpanded Bold"/>
              </a:rPr>
              <a:t>งานผลิตไฟฟ้าขนาดใหญ่</a:t>
            </a:r>
            <a:endParaRPr lang="en-US" sz="2600" dirty="0">
              <a:solidFill>
                <a:srgbClr val="000000"/>
              </a:solidFill>
              <a:latin typeface="Dumondi SemiExpanded Bold"/>
              <a:cs typeface="Dumondi SemiExpanded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7905496" y="6151545"/>
            <a:ext cx="3823789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640"/>
              </a:lnSpc>
              <a:spcBef>
                <a:spcPct val="0"/>
              </a:spcBef>
            </a:pPr>
            <a:r>
              <a:rPr lang="th-TH" sz="2600" dirty="0">
                <a:solidFill>
                  <a:srgbClr val="000000"/>
                </a:solidFill>
                <a:latin typeface="Dumondi SemiExpanded Bold"/>
                <a:cs typeface="Dumondi SemiExpanded Bold"/>
              </a:rPr>
              <a:t>งานผลิตไฟฟ้าขนาดกลาง</a:t>
            </a:r>
            <a:endParaRPr lang="en-US" sz="2600" dirty="0">
              <a:solidFill>
                <a:srgbClr val="000000"/>
              </a:solidFill>
              <a:latin typeface="Dumondi SemiExpanded Bold"/>
              <a:cs typeface="Dumondi SemiExpanded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3488648" y="6650914"/>
            <a:ext cx="4128590" cy="6899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800"/>
              </a:lnSpc>
              <a:spcBef>
                <a:spcPct val="0"/>
              </a:spcBef>
            </a:pPr>
            <a:r>
              <a:rPr lang="th-TH" sz="1600" dirty="0">
                <a:solidFill>
                  <a:srgbClr val="000000"/>
                </a:solidFill>
                <a:latin typeface="Anantason" panose="020B0604020202020204" charset="-34"/>
                <a:cs typeface="Anantason" panose="020B0604020202020204" charset="-34"/>
              </a:rPr>
              <a:t>การติดตั้งโซล่าเซลล์ลดค่าไฟฟ้าให้กับบ้านเรือนทั่วไป ได้แก่ บ้านพักอาศัยทั่วไป</a:t>
            </a:r>
            <a:endParaRPr lang="en-US" sz="1600" dirty="0">
              <a:solidFill>
                <a:srgbClr val="000000"/>
              </a:solidFill>
              <a:latin typeface="Anantason" panose="020B0604020202020204" charset="-34"/>
              <a:cs typeface="Anantason" panose="020B0604020202020204" charset="-34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3488648" y="6151545"/>
            <a:ext cx="3656351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640"/>
              </a:lnSpc>
              <a:spcBef>
                <a:spcPct val="0"/>
              </a:spcBef>
            </a:pPr>
            <a:r>
              <a:rPr lang="th-TH" sz="2600" dirty="0">
                <a:solidFill>
                  <a:srgbClr val="000000"/>
                </a:solidFill>
                <a:latin typeface="Dumondi SemiExpanded Bold"/>
                <a:cs typeface="Dumondi SemiExpanded Bold"/>
              </a:rPr>
              <a:t>งานผลิตไฟฟ้าขนาดย่อม</a:t>
            </a:r>
            <a:endParaRPr lang="en-US" sz="2600" dirty="0">
              <a:solidFill>
                <a:srgbClr val="000000"/>
              </a:solidFill>
              <a:latin typeface="Dumondi SemiExpanded Bold"/>
              <a:cs typeface="Dumondi SemiExpanded Bold"/>
            </a:endParaRPr>
          </a:p>
        </p:txBody>
      </p:sp>
      <p:grpSp>
        <p:nvGrpSpPr>
          <p:cNvPr id="24" name="Group 24"/>
          <p:cNvGrpSpPr/>
          <p:nvPr/>
        </p:nvGrpSpPr>
        <p:grpSpPr>
          <a:xfrm>
            <a:off x="982289" y="645326"/>
            <a:ext cx="4504112" cy="766748"/>
            <a:chOff x="0" y="0"/>
            <a:chExt cx="6005482" cy="102233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782547" cy="1022330"/>
            </a:xfrm>
            <a:custGeom>
              <a:avLst/>
              <a:gdLst/>
              <a:ahLst/>
              <a:cxnLst/>
              <a:rect l="l" t="t" r="r" b="b"/>
              <a:pathLst>
                <a:path w="782547" h="1022330">
                  <a:moveTo>
                    <a:pt x="0" y="0"/>
                  </a:moveTo>
                  <a:lnTo>
                    <a:pt x="782547" y="0"/>
                  </a:lnTo>
                  <a:lnTo>
                    <a:pt x="782547" y="1022330"/>
                  </a:lnTo>
                  <a:lnTo>
                    <a:pt x="0" y="10223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TextBox 26"/>
            <p:cNvSpPr txBox="1"/>
            <p:nvPr/>
          </p:nvSpPr>
          <p:spPr>
            <a:xfrm>
              <a:off x="1036271" y="52749"/>
              <a:ext cx="4969211" cy="70019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453"/>
                </a:lnSpc>
              </a:pPr>
              <a:r>
                <a:rPr lang="th-TH" sz="2400" b="1" dirty="0">
                  <a:solidFill>
                    <a:srgbClr val="3F3F43"/>
                  </a:solidFill>
                  <a:latin typeface="Anantason SemiExpanded Bold" panose="020B0604020202020204" charset="-34"/>
                  <a:cs typeface="Anantason SemiExpanded Bold" panose="020B0604020202020204" charset="-34"/>
                </a:rPr>
                <a:t>อภิมุข ณ การไฟฟ้า จำกัด</a:t>
              </a:r>
              <a:endParaRPr lang="en-US" sz="2400" b="1" dirty="0">
                <a:solidFill>
                  <a:srgbClr val="3F3F43"/>
                </a:solidFill>
                <a:latin typeface="Anantason SemiExpanded Bold" panose="020B0604020202020204" charset="-34"/>
                <a:cs typeface="Anantason SemiExpanded Bold" panose="020B0604020202020204" charset="-34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300073" y="2547851"/>
            <a:ext cx="18878992" cy="8078347"/>
            <a:chOff x="0" y="0"/>
            <a:chExt cx="7032175" cy="90014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032175" cy="900143"/>
            </a:xfrm>
            <a:custGeom>
              <a:avLst/>
              <a:gdLst/>
              <a:ahLst/>
              <a:cxnLst/>
              <a:rect l="l" t="t" r="r" b="b"/>
              <a:pathLst>
                <a:path w="7032175" h="900143">
                  <a:moveTo>
                    <a:pt x="0" y="0"/>
                  </a:moveTo>
                  <a:lnTo>
                    <a:pt x="7032175" y="0"/>
                  </a:lnTo>
                  <a:lnTo>
                    <a:pt x="7032175" y="900143"/>
                  </a:lnTo>
                  <a:lnTo>
                    <a:pt x="0" y="900143"/>
                  </a:lnTo>
                  <a:close/>
                </a:path>
              </a:pathLst>
            </a:custGeom>
            <a:gradFill rotWithShape="1">
              <a:gsLst>
                <a:gs pos="0">
                  <a:srgbClr val="EFFDF2">
                    <a:alpha val="0"/>
                  </a:srgbClr>
                </a:gs>
                <a:gs pos="100000">
                  <a:srgbClr val="B5D4BB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7032175" cy="919193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885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192532" y="-462111"/>
            <a:ext cx="2850717" cy="10971438"/>
            <a:chOff x="0" y="0"/>
            <a:chExt cx="1061854" cy="408671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61854" cy="4086716"/>
            </a:xfrm>
            <a:custGeom>
              <a:avLst/>
              <a:gdLst/>
              <a:ahLst/>
              <a:cxnLst/>
              <a:rect l="l" t="t" r="r" b="b"/>
              <a:pathLst>
                <a:path w="1061854" h="4086716">
                  <a:moveTo>
                    <a:pt x="13579" y="0"/>
                  </a:moveTo>
                  <a:lnTo>
                    <a:pt x="1048276" y="0"/>
                  </a:lnTo>
                  <a:cubicBezTo>
                    <a:pt x="1055775" y="0"/>
                    <a:pt x="1061854" y="6079"/>
                    <a:pt x="1061854" y="13579"/>
                  </a:cubicBezTo>
                  <a:lnTo>
                    <a:pt x="1061854" y="4073137"/>
                  </a:lnTo>
                  <a:cubicBezTo>
                    <a:pt x="1061854" y="4080636"/>
                    <a:pt x="1055775" y="4086716"/>
                    <a:pt x="1048276" y="4086716"/>
                  </a:cubicBezTo>
                  <a:lnTo>
                    <a:pt x="13579" y="4086716"/>
                  </a:lnTo>
                  <a:cubicBezTo>
                    <a:pt x="6079" y="4086716"/>
                    <a:pt x="0" y="4080636"/>
                    <a:pt x="0" y="4073137"/>
                  </a:cubicBezTo>
                  <a:lnTo>
                    <a:pt x="0" y="13579"/>
                  </a:lnTo>
                  <a:cubicBezTo>
                    <a:pt x="0" y="6079"/>
                    <a:pt x="6079" y="0"/>
                    <a:pt x="13579" y="0"/>
                  </a:cubicBezTo>
                  <a:close/>
                </a:path>
              </a:pathLst>
            </a:custGeom>
            <a:solidFill>
              <a:srgbClr val="2D5372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1061854" cy="4105765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885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18903503">
            <a:off x="13151099" y="2339611"/>
            <a:ext cx="5343182" cy="4414310"/>
          </a:xfrm>
          <a:custGeom>
            <a:avLst/>
            <a:gdLst/>
            <a:ahLst/>
            <a:cxnLst/>
            <a:rect l="l" t="t" r="r" b="b"/>
            <a:pathLst>
              <a:path w="6915720" h="6906061">
                <a:moveTo>
                  <a:pt x="0" y="0"/>
                </a:moveTo>
                <a:lnTo>
                  <a:pt x="6915720" y="0"/>
                </a:lnTo>
                <a:lnTo>
                  <a:pt x="6915720" y="6906061"/>
                </a:lnTo>
                <a:lnTo>
                  <a:pt x="0" y="69060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442920" y="5980993"/>
            <a:ext cx="2376100" cy="2111759"/>
          </a:xfrm>
          <a:custGeom>
            <a:avLst/>
            <a:gdLst/>
            <a:ahLst/>
            <a:cxnLst/>
            <a:rect l="l" t="t" r="r" b="b"/>
            <a:pathLst>
              <a:path w="2376100" h="2111759">
                <a:moveTo>
                  <a:pt x="0" y="0"/>
                </a:moveTo>
                <a:lnTo>
                  <a:pt x="2376100" y="0"/>
                </a:lnTo>
                <a:lnTo>
                  <a:pt x="2376100" y="2111760"/>
                </a:lnTo>
                <a:lnTo>
                  <a:pt x="0" y="21117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704108">
            <a:off x="13371860" y="2411142"/>
            <a:ext cx="3343660" cy="3335302"/>
          </a:xfrm>
          <a:custGeom>
            <a:avLst/>
            <a:gdLst/>
            <a:ahLst/>
            <a:cxnLst/>
            <a:rect l="l" t="t" r="r" b="b"/>
            <a:pathLst>
              <a:path w="2532288" h="2525958">
                <a:moveTo>
                  <a:pt x="0" y="0"/>
                </a:moveTo>
                <a:lnTo>
                  <a:pt x="2532289" y="0"/>
                </a:lnTo>
                <a:lnTo>
                  <a:pt x="2532289" y="2525958"/>
                </a:lnTo>
                <a:lnTo>
                  <a:pt x="0" y="25259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962091" y="452698"/>
            <a:ext cx="9112787" cy="1901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5651"/>
              </a:lnSpc>
            </a:pPr>
            <a:r>
              <a:rPr lang="th-TH" sz="11179" dirty="0">
                <a:solidFill>
                  <a:srgbClr val="36699B"/>
                </a:solidFill>
                <a:cs typeface="เอฟซี มินิมอล Bold"/>
              </a:rPr>
              <a:t>ความเป็นมา</a:t>
            </a:r>
            <a:endParaRPr lang="en-US" sz="11179" dirty="0">
              <a:solidFill>
                <a:srgbClr val="36699B"/>
              </a:solidFill>
              <a:cs typeface="เอฟซี มินิมอล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062004" y="2547851"/>
            <a:ext cx="10748996" cy="71256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thaiDist">
              <a:lnSpc>
                <a:spcPts val="3080"/>
              </a:lnSpc>
            </a:pPr>
            <a:r>
              <a:rPr lang="th-TH" dirty="0">
                <a:solidFill>
                  <a:srgbClr val="36699B"/>
                </a:solidFill>
                <a:latin typeface="Anantason" panose="020B0604020202020204" charset="-34"/>
                <a:cs typeface="Anantason" panose="020B0604020202020204" charset="-34"/>
              </a:rPr>
              <a:t>การเติบโตของอุตสาหกรรมด้านต่าง ๆ ได้เพิ่มขึ้นอย่างมากมาย มีการใช้ทรัพยากรธรรมชาติอย่างน้ำมันและถ่านหิน มีการตัดไม้ทำลายป่าที่เป็นที่อยู่ของสัตว์ป่าและแหล่งต้นน้ำลำธาร ส่งผลทำให้เกิดปัญหาภาวะโลกร้อน (</a:t>
            </a:r>
            <a:r>
              <a:rPr lang="en-US" dirty="0">
                <a:solidFill>
                  <a:srgbClr val="36699B"/>
                </a:solidFill>
                <a:latin typeface="Anantason" panose="020B0604020202020204" charset="-34"/>
                <a:cs typeface="Anantason" panose="020B0604020202020204" charset="-34"/>
              </a:rPr>
              <a:t>Global Warming) </a:t>
            </a:r>
            <a:r>
              <a:rPr lang="th-TH" dirty="0">
                <a:solidFill>
                  <a:srgbClr val="36699B"/>
                </a:solidFill>
                <a:latin typeface="Anantason" panose="020B0604020202020204" charset="-34"/>
                <a:cs typeface="Anantason" panose="020B0604020202020204" charset="-34"/>
              </a:rPr>
              <a:t>ที่การเพิ่มขึ้นของอุณหภูมิเฉลี่ยของอากาศใกล้พื้นผิวโลกและน้ำในมหาสมุทรมีอุณหภูมิเฉลี่ยเพิ่มขึ้นอย่างต่อเนื่อง เกิดจากความเข้มของก๊าซเรือนกระจก (</a:t>
            </a:r>
            <a:r>
              <a:rPr lang="en-US" dirty="0">
                <a:solidFill>
                  <a:srgbClr val="36699B"/>
                </a:solidFill>
                <a:latin typeface="Anantason" panose="020B0604020202020204" charset="-34"/>
                <a:cs typeface="Anantason" panose="020B0604020202020204" charset="-34"/>
              </a:rPr>
              <a:t>Greenhouse Gas) </a:t>
            </a:r>
            <a:r>
              <a:rPr lang="th-TH" dirty="0">
                <a:solidFill>
                  <a:srgbClr val="36699B"/>
                </a:solidFill>
                <a:latin typeface="Anantason" panose="020B0604020202020204" charset="-34"/>
                <a:cs typeface="Anantason" panose="020B0604020202020204" charset="-34"/>
              </a:rPr>
              <a:t>ก๊าซในชั้นบรรยากาศโลกที่ดูดซับและปลดปล่อยรังสีช่วงความถี่อินฟราเรดร้อน (</a:t>
            </a:r>
            <a:r>
              <a:rPr lang="en-US" dirty="0">
                <a:solidFill>
                  <a:srgbClr val="36699B"/>
                </a:solidFill>
                <a:latin typeface="Anantason" panose="020B0604020202020204" charset="-34"/>
                <a:cs typeface="Anantason" panose="020B0604020202020204" charset="-34"/>
              </a:rPr>
              <a:t>Thermal Infrared Range) </a:t>
            </a:r>
            <a:r>
              <a:rPr lang="th-TH" dirty="0">
                <a:solidFill>
                  <a:srgbClr val="36699B"/>
                </a:solidFill>
                <a:latin typeface="Anantason" panose="020B0604020202020204" charset="-34"/>
                <a:cs typeface="Anantason" panose="020B0604020202020204" charset="-34"/>
              </a:rPr>
              <a:t>ทำให้เกิดการสูญเสียความร้อนบางส่วนออกสู่ห้วงอวกาศภายนอกและปลดปล่อยความร้อนกลับสู่พื้นผิวโลก เปรียบเสมือนกระจกที่สะท้อนรังสีความร้อนไม่ให้ออกไปจากโลก จึงเรียกว่า ปรากฏการณ์เรือนกระจก (</a:t>
            </a:r>
            <a:r>
              <a:rPr lang="en-US" dirty="0">
                <a:solidFill>
                  <a:srgbClr val="36699B"/>
                </a:solidFill>
                <a:latin typeface="Anantason" panose="020B0604020202020204" charset="-34"/>
                <a:cs typeface="Anantason" panose="020B0604020202020204" charset="-34"/>
              </a:rPr>
              <a:t>Greenhouse Effect) </a:t>
            </a:r>
            <a:r>
              <a:rPr lang="th-TH" dirty="0">
                <a:solidFill>
                  <a:srgbClr val="36699B"/>
                </a:solidFill>
                <a:latin typeface="Anantason" panose="020B0604020202020204" charset="-34"/>
                <a:cs typeface="Anantason" panose="020B0604020202020204" charset="-34"/>
              </a:rPr>
              <a:t>และเรียกการปล่อยก๊าซเรือนกระจกว่า การปล่อยคาร์บอน (</a:t>
            </a:r>
            <a:r>
              <a:rPr lang="en-US" dirty="0">
                <a:solidFill>
                  <a:srgbClr val="36699B"/>
                </a:solidFill>
                <a:latin typeface="Anantason" panose="020B0604020202020204" charset="-34"/>
                <a:cs typeface="Anantason" panose="020B0604020202020204" charset="-34"/>
              </a:rPr>
              <a:t>Carbon Emission)</a:t>
            </a:r>
            <a:r>
              <a:rPr lang="th-TH" dirty="0">
                <a:solidFill>
                  <a:srgbClr val="36699B"/>
                </a:solidFill>
                <a:latin typeface="Anantason" panose="020B0604020202020204" charset="-34"/>
                <a:cs typeface="Anantason" panose="020B0604020202020204" charset="-34"/>
              </a:rPr>
              <a:t> เป็นสาเหตุที่ทำให้เกิดภัยพิบัติทางธรรมชาติที่รุนแรงในสถานที่ต่าง ๆ ทั่วโลก เพิ่มมากขึ้น จึงไม่ใช่เรื่องที่ไกลตัวอีกต่อไป เราทุกคนล้วนได้รับผลกระทบต่อการเปลี่ยนทางภูมิศาสตร์ที่เปลี่ยนไป เป็นหน้าที่ของทุกคน ที่จะช่วยกันลดผลกระทบที่จะเกิดขึ้นในอนาคตก่อนที่ทุกอย่างจะยากเกินกว่าจะเยียวยาได้ </a:t>
            </a:r>
          </a:p>
          <a:p>
            <a:pPr algn="thaiDist">
              <a:lnSpc>
                <a:spcPts val="3080"/>
              </a:lnSpc>
            </a:pPr>
            <a:endParaRPr lang="th-TH" dirty="0">
              <a:solidFill>
                <a:srgbClr val="36699B"/>
              </a:solidFill>
              <a:latin typeface="Anantason" panose="020B0604020202020204" charset="-34"/>
              <a:cs typeface="Anantason" panose="020B0604020202020204" charset="-34"/>
            </a:endParaRPr>
          </a:p>
          <a:p>
            <a:pPr algn="thaiDist">
              <a:lnSpc>
                <a:spcPts val="3080"/>
              </a:lnSpc>
            </a:pPr>
            <a:r>
              <a:rPr lang="th-TH" dirty="0">
                <a:solidFill>
                  <a:srgbClr val="36699B"/>
                </a:solidFill>
                <a:latin typeface="Anantason" panose="020B0604020202020204" charset="-34"/>
                <a:cs typeface="Anantason" panose="020B0604020202020204" charset="-34"/>
              </a:rPr>
              <a:t>ประเทศไทยเข้าร่วมความตกลงปารีสว่าด้วยการควบคุมอุณหภูมิของโลกไม่ให้สูงเกิน ๒ องศา และมีแผนปฏิบัติการลดก๊าซเรือนกระจก 2564-2573 เน้นการลดก๊าซเรือนกระจกใน 3 สาขาหลัก คือ พลังงานและขนส่ง  อุตสาหกรรมและการใช้ผลิตภัณฑ์ และการจัดการของเสีย นำไปสู่การปฏิรูปภาคพลังงานครั้งใหญ่เพื่อเปลี่ยนประเทศไทยให้เป็นสังคมคาร์บอนต่ำ เช่น กำหนดว่า 50% ของโรงไฟฟ้าที่จะสร้างขึ้นใหม่ต้องเป็นโรงไฟฟ้าพลังงานหมุนเวียน เพื่อให้พลังงานหมุนเวียนเข้ามาเป็นสัดส่วนของไฟฟ้าให้ได้มากที่สุด ชะลอการใช้โรงงานไฟฟ้าถ่านหิน หรือเลิกใช้ไฟฟ้าจากถ่านหิน สอดคล้องกับวิสัยทัศน์ของผู้บริหารอภิมุข ณ การไฟฟ้า จำกัด ที่มุ่งมั่นสร้างสังคมที่ใช้พลังงานไฟฟ้าจากแสงอาทิตย์ ตรงตามนโยบายของรัฐ และเป็นไปตามกระแสของโลกที่ต้องการโลกที่สวยงาม สูดอากาศบริสุทธิ์</a:t>
            </a:r>
            <a:endParaRPr lang="en-US" dirty="0">
              <a:solidFill>
                <a:srgbClr val="36699B"/>
              </a:solidFill>
              <a:latin typeface="Anantason" panose="020B0604020202020204" charset="-34"/>
              <a:cs typeface="Anantason" panose="020B0604020202020204" charset="-34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95482" y="5269959"/>
            <a:ext cx="11753717" cy="3548174"/>
            <a:chOff x="0" y="0"/>
            <a:chExt cx="2775211" cy="9344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75211" cy="934499"/>
            </a:xfrm>
            <a:custGeom>
              <a:avLst/>
              <a:gdLst/>
              <a:ahLst/>
              <a:cxnLst/>
              <a:rect l="l" t="t" r="r" b="b"/>
              <a:pathLst>
                <a:path w="2775211" h="934499">
                  <a:moveTo>
                    <a:pt x="8817" y="0"/>
                  </a:moveTo>
                  <a:lnTo>
                    <a:pt x="2766394" y="0"/>
                  </a:lnTo>
                  <a:cubicBezTo>
                    <a:pt x="2768732" y="0"/>
                    <a:pt x="2770975" y="929"/>
                    <a:pt x="2772628" y="2582"/>
                  </a:cubicBezTo>
                  <a:cubicBezTo>
                    <a:pt x="2774282" y="4236"/>
                    <a:pt x="2775211" y="6478"/>
                    <a:pt x="2775211" y="8817"/>
                  </a:cubicBezTo>
                  <a:lnTo>
                    <a:pt x="2775211" y="925682"/>
                  </a:lnTo>
                  <a:cubicBezTo>
                    <a:pt x="2775211" y="928020"/>
                    <a:pt x="2774282" y="930263"/>
                    <a:pt x="2772628" y="931916"/>
                  </a:cubicBezTo>
                  <a:cubicBezTo>
                    <a:pt x="2770975" y="933570"/>
                    <a:pt x="2768732" y="934499"/>
                    <a:pt x="2766394" y="934499"/>
                  </a:cubicBezTo>
                  <a:lnTo>
                    <a:pt x="8817" y="934499"/>
                  </a:lnTo>
                  <a:cubicBezTo>
                    <a:pt x="3947" y="934499"/>
                    <a:pt x="0" y="930551"/>
                    <a:pt x="0" y="925682"/>
                  </a:cubicBezTo>
                  <a:lnTo>
                    <a:pt x="0" y="8817"/>
                  </a:lnTo>
                  <a:cubicBezTo>
                    <a:pt x="0" y="6478"/>
                    <a:pt x="929" y="4236"/>
                    <a:pt x="2582" y="2582"/>
                  </a:cubicBezTo>
                  <a:cubicBezTo>
                    <a:pt x="4236" y="929"/>
                    <a:pt x="6478" y="0"/>
                    <a:pt x="881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FFDF2">
                    <a:alpha val="0"/>
                  </a:srgbClr>
                </a:gs>
                <a:gs pos="100000">
                  <a:srgbClr val="D1F1D8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2775211" cy="9535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00073" y="8209620"/>
            <a:ext cx="18878992" cy="2416578"/>
            <a:chOff x="0" y="0"/>
            <a:chExt cx="7032175" cy="90014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032175" cy="900143"/>
            </a:xfrm>
            <a:custGeom>
              <a:avLst/>
              <a:gdLst/>
              <a:ahLst/>
              <a:cxnLst/>
              <a:rect l="l" t="t" r="r" b="b"/>
              <a:pathLst>
                <a:path w="7032175" h="900143">
                  <a:moveTo>
                    <a:pt x="0" y="0"/>
                  </a:moveTo>
                  <a:lnTo>
                    <a:pt x="7032175" y="0"/>
                  </a:lnTo>
                  <a:lnTo>
                    <a:pt x="7032175" y="900143"/>
                  </a:lnTo>
                  <a:lnTo>
                    <a:pt x="0" y="900143"/>
                  </a:lnTo>
                  <a:close/>
                </a:path>
              </a:pathLst>
            </a:custGeom>
            <a:gradFill rotWithShape="1">
              <a:gsLst>
                <a:gs pos="0">
                  <a:srgbClr val="EFFDF2">
                    <a:alpha val="0"/>
                  </a:srgbClr>
                </a:gs>
                <a:gs pos="100000">
                  <a:srgbClr val="B5D4BB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7032175" cy="919193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885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192532" y="-462111"/>
            <a:ext cx="2850717" cy="10971438"/>
            <a:chOff x="0" y="0"/>
            <a:chExt cx="1061854" cy="408671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61854" cy="4086716"/>
            </a:xfrm>
            <a:custGeom>
              <a:avLst/>
              <a:gdLst/>
              <a:ahLst/>
              <a:cxnLst/>
              <a:rect l="l" t="t" r="r" b="b"/>
              <a:pathLst>
                <a:path w="1061854" h="4086716">
                  <a:moveTo>
                    <a:pt x="13579" y="0"/>
                  </a:moveTo>
                  <a:lnTo>
                    <a:pt x="1048276" y="0"/>
                  </a:lnTo>
                  <a:cubicBezTo>
                    <a:pt x="1055775" y="0"/>
                    <a:pt x="1061854" y="6079"/>
                    <a:pt x="1061854" y="13579"/>
                  </a:cubicBezTo>
                  <a:lnTo>
                    <a:pt x="1061854" y="4073137"/>
                  </a:lnTo>
                  <a:cubicBezTo>
                    <a:pt x="1061854" y="4080636"/>
                    <a:pt x="1055775" y="4086716"/>
                    <a:pt x="1048276" y="4086716"/>
                  </a:cubicBezTo>
                  <a:lnTo>
                    <a:pt x="13579" y="4086716"/>
                  </a:lnTo>
                  <a:cubicBezTo>
                    <a:pt x="6079" y="4086716"/>
                    <a:pt x="0" y="4080636"/>
                    <a:pt x="0" y="4073137"/>
                  </a:cubicBezTo>
                  <a:lnTo>
                    <a:pt x="0" y="13579"/>
                  </a:lnTo>
                  <a:cubicBezTo>
                    <a:pt x="0" y="6079"/>
                    <a:pt x="6079" y="0"/>
                    <a:pt x="13579" y="0"/>
                  </a:cubicBezTo>
                  <a:close/>
                </a:path>
              </a:pathLst>
            </a:custGeom>
            <a:solidFill>
              <a:srgbClr val="2D5372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1061854" cy="4105765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885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-1364720">
            <a:off x="13801440" y="1420190"/>
            <a:ext cx="6915720" cy="6906061"/>
          </a:xfrm>
          <a:custGeom>
            <a:avLst/>
            <a:gdLst/>
            <a:ahLst/>
            <a:cxnLst/>
            <a:rect l="l" t="t" r="r" b="b"/>
            <a:pathLst>
              <a:path w="6915720" h="6906061">
                <a:moveTo>
                  <a:pt x="0" y="0"/>
                </a:moveTo>
                <a:lnTo>
                  <a:pt x="6915720" y="0"/>
                </a:lnTo>
                <a:lnTo>
                  <a:pt x="6915720" y="6906061"/>
                </a:lnTo>
                <a:lnTo>
                  <a:pt x="0" y="69060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435566" y="3118548"/>
            <a:ext cx="3023109" cy="3015552"/>
          </a:xfrm>
          <a:custGeom>
            <a:avLst/>
            <a:gdLst/>
            <a:ahLst/>
            <a:cxnLst/>
            <a:rect l="l" t="t" r="r" b="b"/>
            <a:pathLst>
              <a:path w="2532288" h="2525958">
                <a:moveTo>
                  <a:pt x="0" y="0"/>
                </a:moveTo>
                <a:lnTo>
                  <a:pt x="2532289" y="0"/>
                </a:lnTo>
                <a:lnTo>
                  <a:pt x="2532289" y="2525958"/>
                </a:lnTo>
                <a:lnTo>
                  <a:pt x="0" y="25259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128613" y="2324100"/>
            <a:ext cx="9920387" cy="794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9600" dirty="0" err="1">
                <a:solidFill>
                  <a:srgbClr val="36699B"/>
                </a:solidFill>
                <a:cs typeface="เอฟซี มินิมอล Bold"/>
              </a:rPr>
              <a:t>หัวข้อที่นำเสนอ</a:t>
            </a:r>
            <a:endParaRPr lang="en-US" sz="9600" dirty="0">
              <a:solidFill>
                <a:srgbClr val="36699B"/>
              </a:solidFill>
              <a:cs typeface="เอฟซี มินิมอล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676400" y="3879019"/>
            <a:ext cx="9636318" cy="27122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4000" b="1" dirty="0">
                <a:solidFill>
                  <a:srgbClr val="36699B"/>
                </a:solidFill>
                <a:latin typeface="Anantason" panose="020B0604020202020204" charset="-34"/>
                <a:cs typeface="Anantason" panose="020B0604020202020204" charset="-34"/>
              </a:rPr>
              <a:t>01</a:t>
            </a:r>
            <a:r>
              <a:rPr lang="th-TH" sz="4000" b="1" dirty="0">
                <a:solidFill>
                  <a:srgbClr val="36699B"/>
                </a:solidFill>
                <a:latin typeface="Anantason" panose="020B0604020202020204" charset="-34"/>
                <a:cs typeface="Anantason" panose="020B0604020202020204" charset="-34"/>
              </a:rPr>
              <a:t>  </a:t>
            </a:r>
            <a:r>
              <a:rPr lang="en-US" sz="4000" b="1" dirty="0" err="1">
                <a:solidFill>
                  <a:srgbClr val="36699B"/>
                </a:solidFill>
                <a:latin typeface="Anantason" panose="020B0604020202020204" charset="-34"/>
                <a:cs typeface="Anantason" panose="020B0604020202020204" charset="-34"/>
              </a:rPr>
              <a:t>จุดเปลี่ยนในการทำโครงการ</a:t>
            </a:r>
            <a:endParaRPr lang="th-TH" sz="4000" b="1" dirty="0">
              <a:solidFill>
                <a:srgbClr val="36699B"/>
              </a:solidFill>
              <a:latin typeface="Anantason" panose="020B0604020202020204" charset="-34"/>
              <a:cs typeface="Anantason" panose="020B0604020202020204" charset="-34"/>
            </a:endParaRPr>
          </a:p>
          <a:p>
            <a:pPr algn="just">
              <a:lnSpc>
                <a:spcPts val="4200"/>
              </a:lnSpc>
            </a:pPr>
            <a:endParaRPr lang="th-TH" sz="4000" b="1" dirty="0">
              <a:solidFill>
                <a:srgbClr val="36699B"/>
              </a:solidFill>
              <a:latin typeface="Anantason" panose="020B0604020202020204" charset="-34"/>
              <a:cs typeface="Anantason" panose="020B0604020202020204" charset="-34"/>
            </a:endParaRPr>
          </a:p>
          <a:p>
            <a:pPr algn="just">
              <a:lnSpc>
                <a:spcPts val="4200"/>
              </a:lnSpc>
            </a:pPr>
            <a:r>
              <a:rPr lang="en-US" sz="4000" b="1" dirty="0">
                <a:solidFill>
                  <a:srgbClr val="36699B"/>
                </a:solidFill>
                <a:latin typeface="Anantason" panose="020B0604020202020204" charset="-34"/>
                <a:cs typeface="Anantason" panose="020B0604020202020204" charset="-34"/>
              </a:rPr>
              <a:t>02 </a:t>
            </a:r>
            <a:r>
              <a:rPr lang="th-TH" sz="4000" b="1" dirty="0">
                <a:solidFill>
                  <a:srgbClr val="36699B"/>
                </a:solidFill>
                <a:latin typeface="Anantason" panose="020B0604020202020204" charset="-34"/>
                <a:cs typeface="Anantason" panose="020B0604020202020204" charset="-34"/>
              </a:rPr>
              <a:t> ภารกิจและวิสัยทัศน์</a:t>
            </a:r>
          </a:p>
          <a:p>
            <a:pPr algn="just">
              <a:lnSpc>
                <a:spcPts val="4200"/>
              </a:lnSpc>
            </a:pPr>
            <a:endParaRPr lang="th-TH" sz="4000" b="1" dirty="0">
              <a:solidFill>
                <a:srgbClr val="36699B"/>
              </a:solidFill>
              <a:latin typeface="Anantason" panose="020B0604020202020204" charset="-34"/>
              <a:cs typeface="Anantason" panose="020B0604020202020204" charset="-34"/>
            </a:endParaRPr>
          </a:p>
          <a:p>
            <a:pPr algn="just">
              <a:lnSpc>
                <a:spcPts val="4200"/>
              </a:lnSpc>
            </a:pPr>
            <a:r>
              <a:rPr lang="en-US" sz="4000" b="1" dirty="0">
                <a:solidFill>
                  <a:srgbClr val="36699B"/>
                </a:solidFill>
                <a:latin typeface="Anantason" panose="020B0604020202020204" charset="-34"/>
                <a:cs typeface="Anantason" panose="020B0604020202020204" charset="-34"/>
              </a:rPr>
              <a:t>03 </a:t>
            </a:r>
            <a:r>
              <a:rPr lang="th-TH" sz="4000" b="1" dirty="0">
                <a:solidFill>
                  <a:srgbClr val="36699B"/>
                </a:solidFill>
                <a:latin typeface="Anantason" panose="020B0604020202020204" charset="-34"/>
                <a:cs typeface="Anantason" panose="020B0604020202020204" charset="-34"/>
              </a:rPr>
              <a:t> </a:t>
            </a:r>
            <a:r>
              <a:rPr lang="en-US" sz="4000" b="1" dirty="0" err="1">
                <a:solidFill>
                  <a:srgbClr val="36699B"/>
                </a:solidFill>
                <a:latin typeface="Anantason" panose="020B0604020202020204" charset="-34"/>
                <a:cs typeface="Anantason" panose="020B0604020202020204" charset="-34"/>
              </a:rPr>
              <a:t>นวัตกรรมและเทคโนโลยี</a:t>
            </a:r>
            <a:r>
              <a:rPr lang="en-US" sz="4000" b="1" dirty="0">
                <a:solidFill>
                  <a:srgbClr val="36699B"/>
                </a:solidFill>
                <a:latin typeface="Anantason" panose="020B0604020202020204" charset="-34"/>
                <a:cs typeface="Anantason" panose="020B0604020202020204" charset="-34"/>
              </a:rPr>
              <a:t> </a:t>
            </a:r>
            <a:r>
              <a:rPr lang="en-US" sz="4000" b="1" dirty="0" err="1">
                <a:solidFill>
                  <a:srgbClr val="36699B"/>
                </a:solidFill>
                <a:latin typeface="Anantason" panose="020B0604020202020204" charset="-34"/>
                <a:cs typeface="Anantason" panose="020B0604020202020204" charset="-34"/>
              </a:rPr>
              <a:t>ที่นำมาปรับใช้</a:t>
            </a:r>
            <a:endParaRPr lang="en-US" sz="4000" b="1" dirty="0">
              <a:solidFill>
                <a:srgbClr val="36699B"/>
              </a:solidFill>
              <a:latin typeface="Anantason" panose="020B0604020202020204" charset="-34"/>
              <a:cs typeface="Anantason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86849206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53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93632" y="2416406"/>
            <a:ext cx="4699196" cy="2578684"/>
          </a:xfrm>
          <a:custGeom>
            <a:avLst/>
            <a:gdLst/>
            <a:ahLst/>
            <a:cxnLst/>
            <a:rect l="l" t="t" r="r" b="b"/>
            <a:pathLst>
              <a:path w="4699196" h="2578684">
                <a:moveTo>
                  <a:pt x="0" y="0"/>
                </a:moveTo>
                <a:lnTo>
                  <a:pt x="4699195" y="0"/>
                </a:lnTo>
                <a:lnTo>
                  <a:pt x="4699195" y="2578684"/>
                </a:lnTo>
                <a:lnTo>
                  <a:pt x="0" y="25786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3410968" y="-1461002"/>
            <a:ext cx="11272315" cy="12912184"/>
            <a:chOff x="0" y="0"/>
            <a:chExt cx="15029754" cy="17216246"/>
          </a:xfrm>
        </p:grpSpPr>
        <p:sp>
          <p:nvSpPr>
            <p:cNvPr id="4" name="Freeform 4"/>
            <p:cNvSpPr/>
            <p:nvPr/>
          </p:nvSpPr>
          <p:spPr>
            <a:xfrm>
              <a:off x="6512624" y="6037764"/>
              <a:ext cx="8517130" cy="8165798"/>
            </a:xfrm>
            <a:custGeom>
              <a:avLst/>
              <a:gdLst/>
              <a:ahLst/>
              <a:cxnLst/>
              <a:rect l="l" t="t" r="r" b="b"/>
              <a:pathLst>
                <a:path w="8517130" h="8165798">
                  <a:moveTo>
                    <a:pt x="0" y="0"/>
                  </a:moveTo>
                  <a:lnTo>
                    <a:pt x="8517130" y="0"/>
                  </a:lnTo>
                  <a:lnTo>
                    <a:pt x="8517130" y="8165798"/>
                  </a:lnTo>
                  <a:lnTo>
                    <a:pt x="0" y="8165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7000"/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7690484">
              <a:off x="4697440" y="3400733"/>
              <a:ext cx="9753600" cy="2267712"/>
            </a:xfrm>
            <a:custGeom>
              <a:avLst/>
              <a:gdLst/>
              <a:ahLst/>
              <a:cxnLst/>
              <a:rect l="l" t="t" r="r" b="b"/>
              <a:pathLst>
                <a:path w="9753600" h="2267712">
                  <a:moveTo>
                    <a:pt x="0" y="0"/>
                  </a:moveTo>
                  <a:lnTo>
                    <a:pt x="9753600" y="0"/>
                  </a:lnTo>
                  <a:lnTo>
                    <a:pt x="9753600" y="2267712"/>
                  </a:lnTo>
                  <a:lnTo>
                    <a:pt x="0" y="2267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97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1901834">
              <a:off x="1635855" y="8142382"/>
              <a:ext cx="6302529" cy="8015936"/>
            </a:xfrm>
            <a:custGeom>
              <a:avLst/>
              <a:gdLst/>
              <a:ahLst/>
              <a:cxnLst/>
              <a:rect l="l" t="t" r="r" b="b"/>
              <a:pathLst>
                <a:path w="6302529" h="8015936">
                  <a:moveTo>
                    <a:pt x="0" y="0"/>
                  </a:moveTo>
                  <a:lnTo>
                    <a:pt x="6302529" y="0"/>
                  </a:lnTo>
                  <a:lnTo>
                    <a:pt x="6302529" y="8015935"/>
                  </a:lnTo>
                  <a:lnTo>
                    <a:pt x="0" y="80159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97000"/>
              </a:blip>
              <a:stretch>
                <a:fillRect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7985392" y="2068423"/>
            <a:ext cx="7038074" cy="2432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799"/>
              </a:lnSpc>
            </a:pPr>
            <a:r>
              <a:rPr lang="th-TH" sz="6999" dirty="0">
                <a:solidFill>
                  <a:srgbClr val="F8F8F8"/>
                </a:solidFill>
                <a:cs typeface="เอฟซี มินิมอล Bold"/>
              </a:rPr>
              <a:t>01 </a:t>
            </a:r>
            <a:r>
              <a:rPr lang="en-US" sz="6999" dirty="0" err="1">
                <a:solidFill>
                  <a:srgbClr val="F8F8F8"/>
                </a:solidFill>
                <a:cs typeface="เอฟซี มินิมอล Bold"/>
              </a:rPr>
              <a:t>จุดเปลี่ยน</a:t>
            </a:r>
            <a:endParaRPr lang="en-US" sz="6999" dirty="0">
              <a:solidFill>
                <a:srgbClr val="F8F8F8"/>
              </a:solidFill>
              <a:cs typeface="เอฟซี มินิมอล Bold"/>
            </a:endParaRPr>
          </a:p>
          <a:p>
            <a:pPr algn="just">
              <a:lnSpc>
                <a:spcPts val="9799"/>
              </a:lnSpc>
            </a:pPr>
            <a:r>
              <a:rPr lang="en-US" sz="6999" dirty="0" err="1">
                <a:solidFill>
                  <a:srgbClr val="F8F8F8"/>
                </a:solidFill>
                <a:cs typeface="เอฟซี มินิมอล Bold"/>
              </a:rPr>
              <a:t>ในการทำโครงการ</a:t>
            </a:r>
            <a:endParaRPr lang="en-US" sz="6999" dirty="0">
              <a:solidFill>
                <a:srgbClr val="F8F8F8"/>
              </a:solidFill>
              <a:cs typeface="เอฟซี มินิมอล Bold"/>
            </a:endParaRPr>
          </a:p>
        </p:txBody>
      </p:sp>
      <p:sp>
        <p:nvSpPr>
          <p:cNvPr id="8" name="Freeform 8"/>
          <p:cNvSpPr/>
          <p:nvPr/>
        </p:nvSpPr>
        <p:spPr>
          <a:xfrm rot="5400000">
            <a:off x="14112914" y="1489230"/>
            <a:ext cx="938221" cy="2652215"/>
          </a:xfrm>
          <a:custGeom>
            <a:avLst/>
            <a:gdLst/>
            <a:ahLst/>
            <a:cxnLst/>
            <a:rect l="l" t="t" r="r" b="b"/>
            <a:pathLst>
              <a:path w="938221" h="2652215">
                <a:moveTo>
                  <a:pt x="0" y="0"/>
                </a:moveTo>
                <a:lnTo>
                  <a:pt x="938220" y="0"/>
                </a:lnTo>
                <a:lnTo>
                  <a:pt x="938220" y="2652214"/>
                </a:lnTo>
                <a:lnTo>
                  <a:pt x="0" y="26522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9304409" y="4748662"/>
            <a:ext cx="7038074" cy="5137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thaiDist">
              <a:lnSpc>
                <a:spcPts val="3079"/>
              </a:lnSpc>
            </a:pPr>
            <a:r>
              <a:rPr lang="th-TH" dirty="0">
                <a:solidFill>
                  <a:srgbClr val="FFFFFF"/>
                </a:solidFill>
                <a:latin typeface="Anantason" panose="020B0604020202020204" charset="-34"/>
                <a:cs typeface="Anantason" panose="020B0604020202020204" charset="-34"/>
              </a:rPr>
              <a:t>ในอดีต บริษัทอภิมุข ณ การไฟฟ้า จำกัด เป็นเพียงผู้รับเหมาก่อสร้างและติดตั้งโซล่าเซลล์ให้กับลูกค้าเท่านั้น </a:t>
            </a:r>
          </a:p>
          <a:p>
            <a:pPr algn="just">
              <a:lnSpc>
                <a:spcPts val="3079"/>
              </a:lnSpc>
            </a:pPr>
            <a:endParaRPr lang="th-TH" dirty="0">
              <a:solidFill>
                <a:srgbClr val="FFFFFF"/>
              </a:solidFill>
              <a:latin typeface="Anantason" panose="020B0604020202020204" charset="-34"/>
              <a:cs typeface="Anantason" panose="020B0604020202020204" charset="-34"/>
            </a:endParaRPr>
          </a:p>
          <a:p>
            <a:pPr algn="thaiDist">
              <a:lnSpc>
                <a:spcPts val="3079"/>
              </a:lnSpc>
            </a:pPr>
            <a:r>
              <a:rPr lang="th-TH" dirty="0">
                <a:solidFill>
                  <a:srgbClr val="FFFFFF"/>
                </a:solidFill>
                <a:latin typeface="Anantason" panose="020B0604020202020204" charset="-34"/>
                <a:cs typeface="Anantason" panose="020B0604020202020204" charset="-34"/>
              </a:rPr>
              <a:t>ด้วยวิสัยทัศน์ของผู้บริหารที่เห็นถึงแนวโน้มในการเปลี่ยนแปลงการใช้ไฟฟ้าในอนาคต จึงมีการปรับโครงสร้างบริษัทและกำหนดทิศทางการทำงานให้มีความชัดเจน และมุ่งมั่นที่จะเป็นผู้ประกอบการโซล่าเซลล์รายใหญ่ของประเทศให้ได้ จากความสำเร็จของโครงการติดตั้งโซล่าเซลล์ให้กับโรงพยาบาลเชียงรายประชานุเคราะห์ ที่ลูกค้าขอให้บริษัทเพิ่มกำลังการผลิตไฟฟ้าให้มากขึ้น ทั้งที่พื้นที่มีจำกัด เป็นตัวบ่งชี้ว่าวิสัยทัศน์ของผู้บริหารถูกต้องและกำลังผลิดอกออกผล</a:t>
            </a:r>
          </a:p>
          <a:p>
            <a:pPr algn="just">
              <a:lnSpc>
                <a:spcPts val="3079"/>
              </a:lnSpc>
            </a:pPr>
            <a:endParaRPr lang="th-TH" dirty="0">
              <a:solidFill>
                <a:srgbClr val="FFFFFF"/>
              </a:solidFill>
              <a:latin typeface="Anantason" panose="020B0604020202020204" charset="-34"/>
              <a:cs typeface="Anantason" panose="020B0604020202020204" charset="-34"/>
            </a:endParaRPr>
          </a:p>
          <a:p>
            <a:pPr algn="thaiDist">
              <a:lnSpc>
                <a:spcPts val="3079"/>
              </a:lnSpc>
            </a:pPr>
            <a:r>
              <a:rPr lang="th-TH" dirty="0">
                <a:solidFill>
                  <a:srgbClr val="FFFFFF"/>
                </a:solidFill>
                <a:latin typeface="Anantason" panose="020B0604020202020204" charset="-34"/>
                <a:cs typeface="Anantason" panose="020B0604020202020204" charset="-34"/>
              </a:rPr>
              <a:t>ปี 2024 เป็นปีที่บริษัทมีความพร้อมทั้งบุคลากรและนวัตกรรมที่พร้อมบริการหน่วยงานราชการในวงกว้างมากยิ่งขึ้น และพร้อมที่จะเติบโตให้มากยิ่งขึ้น</a:t>
            </a:r>
            <a:endParaRPr lang="en-US" dirty="0">
              <a:solidFill>
                <a:srgbClr val="FFFFFF"/>
              </a:solidFill>
              <a:latin typeface="Anantason" panose="020B0604020202020204" charset="-34"/>
              <a:cs typeface="Anantason" panose="020B0604020202020204" charset="-34"/>
            </a:endParaRPr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53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503218">
            <a:off x="15650298" y="-729301"/>
            <a:ext cx="3152311" cy="3104132"/>
          </a:xfrm>
          <a:custGeom>
            <a:avLst/>
            <a:gdLst/>
            <a:ahLst/>
            <a:cxnLst/>
            <a:rect l="l" t="t" r="r" b="b"/>
            <a:pathLst>
              <a:path w="3152311" h="3104132">
                <a:moveTo>
                  <a:pt x="0" y="0"/>
                </a:moveTo>
                <a:lnTo>
                  <a:pt x="3152311" y="0"/>
                </a:lnTo>
                <a:lnTo>
                  <a:pt x="3152311" y="3104132"/>
                </a:lnTo>
                <a:lnTo>
                  <a:pt x="0" y="31041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462110" y="8563912"/>
            <a:ext cx="19212219" cy="2167655"/>
            <a:chOff x="0" y="0"/>
            <a:chExt cx="25616293" cy="2890206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25171990" cy="2890206"/>
              <a:chOff x="0" y="0"/>
              <a:chExt cx="7032175" cy="80742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7032175" cy="807423"/>
              </a:xfrm>
              <a:custGeom>
                <a:avLst/>
                <a:gdLst/>
                <a:ahLst/>
                <a:cxnLst/>
                <a:rect l="l" t="t" r="r" b="b"/>
                <a:pathLst>
                  <a:path w="7032175" h="807423">
                    <a:moveTo>
                      <a:pt x="0" y="0"/>
                    </a:moveTo>
                    <a:lnTo>
                      <a:pt x="7032175" y="0"/>
                    </a:lnTo>
                    <a:lnTo>
                      <a:pt x="7032175" y="807423"/>
                    </a:lnTo>
                    <a:lnTo>
                      <a:pt x="0" y="807423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EFFDF2">
                      <a:alpha val="0"/>
                    </a:srgbClr>
                  </a:gs>
                  <a:gs pos="100000">
                    <a:srgbClr val="36699B">
                      <a:alpha val="14000"/>
                    </a:srgbClr>
                  </a:gs>
                </a:gsLst>
                <a:lin ang="5400000"/>
              </a:gra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19050"/>
                <a:ext cx="7032175" cy="826473"/>
              </a:xfrm>
              <a:prstGeom prst="rect">
                <a:avLst/>
              </a:prstGeom>
            </p:spPr>
            <p:txBody>
              <a:bodyPr lIns="75876" tIns="75876" rIns="75876" bIns="75876" rtlCol="0" anchor="ctr"/>
              <a:lstStyle/>
              <a:p>
                <a:pPr algn="ctr">
                  <a:lnSpc>
                    <a:spcPts val="1885"/>
                  </a:lnSpc>
                </a:pPr>
                <a:endParaRPr/>
              </a:p>
            </p:txBody>
          </p:sp>
        </p:grpSp>
        <p:sp>
          <p:nvSpPr>
            <p:cNvPr id="7" name="Freeform 7"/>
            <p:cNvSpPr/>
            <p:nvPr/>
          </p:nvSpPr>
          <p:spPr>
            <a:xfrm>
              <a:off x="3371027" y="1066342"/>
              <a:ext cx="1512225" cy="1561006"/>
            </a:xfrm>
            <a:custGeom>
              <a:avLst/>
              <a:gdLst/>
              <a:ahLst/>
              <a:cxnLst/>
              <a:rect l="l" t="t" r="r" b="b"/>
              <a:pathLst>
                <a:path w="1512225" h="1561006">
                  <a:moveTo>
                    <a:pt x="0" y="0"/>
                  </a:moveTo>
                  <a:lnTo>
                    <a:pt x="1512225" y="0"/>
                  </a:lnTo>
                  <a:lnTo>
                    <a:pt x="1512225" y="1561006"/>
                  </a:lnTo>
                  <a:lnTo>
                    <a:pt x="0" y="1561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4883252" y="1066342"/>
              <a:ext cx="1512225" cy="1561006"/>
            </a:xfrm>
            <a:custGeom>
              <a:avLst/>
              <a:gdLst/>
              <a:ahLst/>
              <a:cxnLst/>
              <a:rect l="l" t="t" r="r" b="b"/>
              <a:pathLst>
                <a:path w="1512225" h="1561006">
                  <a:moveTo>
                    <a:pt x="0" y="0"/>
                  </a:moveTo>
                  <a:lnTo>
                    <a:pt x="1512225" y="0"/>
                  </a:lnTo>
                  <a:lnTo>
                    <a:pt x="1512225" y="1561006"/>
                  </a:lnTo>
                  <a:lnTo>
                    <a:pt x="0" y="1561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6395477" y="1066342"/>
              <a:ext cx="1512225" cy="1561006"/>
            </a:xfrm>
            <a:custGeom>
              <a:avLst/>
              <a:gdLst/>
              <a:ahLst/>
              <a:cxnLst/>
              <a:rect l="l" t="t" r="r" b="b"/>
              <a:pathLst>
                <a:path w="1512225" h="1561006">
                  <a:moveTo>
                    <a:pt x="0" y="0"/>
                  </a:moveTo>
                  <a:lnTo>
                    <a:pt x="1512225" y="0"/>
                  </a:lnTo>
                  <a:lnTo>
                    <a:pt x="1512225" y="1561006"/>
                  </a:lnTo>
                  <a:lnTo>
                    <a:pt x="0" y="1561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2004838" y="1066342"/>
              <a:ext cx="1512225" cy="1561006"/>
            </a:xfrm>
            <a:custGeom>
              <a:avLst/>
              <a:gdLst/>
              <a:ahLst/>
              <a:cxnLst/>
              <a:rect l="l" t="t" r="r" b="b"/>
              <a:pathLst>
                <a:path w="1512225" h="1561006">
                  <a:moveTo>
                    <a:pt x="0" y="0"/>
                  </a:moveTo>
                  <a:lnTo>
                    <a:pt x="1512225" y="0"/>
                  </a:lnTo>
                  <a:lnTo>
                    <a:pt x="1512225" y="1561006"/>
                  </a:lnTo>
                  <a:lnTo>
                    <a:pt x="0" y="1561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9273891" y="1066342"/>
              <a:ext cx="1512225" cy="1561006"/>
            </a:xfrm>
            <a:custGeom>
              <a:avLst/>
              <a:gdLst/>
              <a:ahLst/>
              <a:cxnLst/>
              <a:rect l="l" t="t" r="r" b="b"/>
              <a:pathLst>
                <a:path w="1512225" h="1561006">
                  <a:moveTo>
                    <a:pt x="0" y="0"/>
                  </a:moveTo>
                  <a:lnTo>
                    <a:pt x="1512225" y="0"/>
                  </a:lnTo>
                  <a:lnTo>
                    <a:pt x="1512225" y="1561006"/>
                  </a:lnTo>
                  <a:lnTo>
                    <a:pt x="0" y="1561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0786116" y="1066342"/>
              <a:ext cx="1512225" cy="1561006"/>
            </a:xfrm>
            <a:custGeom>
              <a:avLst/>
              <a:gdLst/>
              <a:ahLst/>
              <a:cxnLst/>
              <a:rect l="l" t="t" r="r" b="b"/>
              <a:pathLst>
                <a:path w="1512225" h="1561006">
                  <a:moveTo>
                    <a:pt x="0" y="0"/>
                  </a:moveTo>
                  <a:lnTo>
                    <a:pt x="1512225" y="0"/>
                  </a:lnTo>
                  <a:lnTo>
                    <a:pt x="1512225" y="1561006"/>
                  </a:lnTo>
                  <a:lnTo>
                    <a:pt x="0" y="1561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12298341" y="1066342"/>
              <a:ext cx="1512225" cy="1561006"/>
            </a:xfrm>
            <a:custGeom>
              <a:avLst/>
              <a:gdLst/>
              <a:ahLst/>
              <a:cxnLst/>
              <a:rect l="l" t="t" r="r" b="b"/>
              <a:pathLst>
                <a:path w="1512225" h="1561006">
                  <a:moveTo>
                    <a:pt x="0" y="0"/>
                  </a:moveTo>
                  <a:lnTo>
                    <a:pt x="1512224" y="0"/>
                  </a:lnTo>
                  <a:lnTo>
                    <a:pt x="1512224" y="1561006"/>
                  </a:lnTo>
                  <a:lnTo>
                    <a:pt x="0" y="1561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7907702" y="1066342"/>
              <a:ext cx="1512225" cy="1561006"/>
            </a:xfrm>
            <a:custGeom>
              <a:avLst/>
              <a:gdLst/>
              <a:ahLst/>
              <a:cxnLst/>
              <a:rect l="l" t="t" r="r" b="b"/>
              <a:pathLst>
                <a:path w="1512225" h="1561006">
                  <a:moveTo>
                    <a:pt x="0" y="0"/>
                  </a:moveTo>
                  <a:lnTo>
                    <a:pt x="1512224" y="0"/>
                  </a:lnTo>
                  <a:lnTo>
                    <a:pt x="1512224" y="1561006"/>
                  </a:lnTo>
                  <a:lnTo>
                    <a:pt x="0" y="1561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5176755" y="1066342"/>
              <a:ext cx="1512225" cy="1561006"/>
            </a:xfrm>
            <a:custGeom>
              <a:avLst/>
              <a:gdLst/>
              <a:ahLst/>
              <a:cxnLst/>
              <a:rect l="l" t="t" r="r" b="b"/>
              <a:pathLst>
                <a:path w="1512225" h="1561006">
                  <a:moveTo>
                    <a:pt x="0" y="0"/>
                  </a:moveTo>
                  <a:lnTo>
                    <a:pt x="1512224" y="0"/>
                  </a:lnTo>
                  <a:lnTo>
                    <a:pt x="1512224" y="1561006"/>
                  </a:lnTo>
                  <a:lnTo>
                    <a:pt x="0" y="1561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867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6688979" y="1066342"/>
              <a:ext cx="1512225" cy="1561006"/>
            </a:xfrm>
            <a:custGeom>
              <a:avLst/>
              <a:gdLst/>
              <a:ahLst/>
              <a:cxnLst/>
              <a:rect l="l" t="t" r="r" b="b"/>
              <a:pathLst>
                <a:path w="1512225" h="1561006">
                  <a:moveTo>
                    <a:pt x="0" y="0"/>
                  </a:moveTo>
                  <a:lnTo>
                    <a:pt x="1512225" y="0"/>
                  </a:lnTo>
                  <a:lnTo>
                    <a:pt x="1512225" y="1561006"/>
                  </a:lnTo>
                  <a:lnTo>
                    <a:pt x="0" y="1561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867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18201204" y="1066342"/>
              <a:ext cx="1512225" cy="1561006"/>
            </a:xfrm>
            <a:custGeom>
              <a:avLst/>
              <a:gdLst/>
              <a:ahLst/>
              <a:cxnLst/>
              <a:rect l="l" t="t" r="r" b="b"/>
              <a:pathLst>
                <a:path w="1512225" h="1561006">
                  <a:moveTo>
                    <a:pt x="0" y="0"/>
                  </a:moveTo>
                  <a:lnTo>
                    <a:pt x="1512225" y="0"/>
                  </a:lnTo>
                  <a:lnTo>
                    <a:pt x="1512225" y="1561006"/>
                  </a:lnTo>
                  <a:lnTo>
                    <a:pt x="0" y="1561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867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13810565" y="1066342"/>
              <a:ext cx="1512225" cy="1561006"/>
            </a:xfrm>
            <a:custGeom>
              <a:avLst/>
              <a:gdLst/>
              <a:ahLst/>
              <a:cxnLst/>
              <a:rect l="l" t="t" r="r" b="b"/>
              <a:pathLst>
                <a:path w="1512225" h="1561006">
                  <a:moveTo>
                    <a:pt x="0" y="0"/>
                  </a:moveTo>
                  <a:lnTo>
                    <a:pt x="1512225" y="0"/>
                  </a:lnTo>
                  <a:lnTo>
                    <a:pt x="1512225" y="1561006"/>
                  </a:lnTo>
                  <a:lnTo>
                    <a:pt x="0" y="1561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867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21079618" y="1066342"/>
              <a:ext cx="1512225" cy="1561006"/>
            </a:xfrm>
            <a:custGeom>
              <a:avLst/>
              <a:gdLst/>
              <a:ahLst/>
              <a:cxnLst/>
              <a:rect l="l" t="t" r="r" b="b"/>
              <a:pathLst>
                <a:path w="1512225" h="1561006">
                  <a:moveTo>
                    <a:pt x="0" y="0"/>
                  </a:moveTo>
                  <a:lnTo>
                    <a:pt x="1512225" y="0"/>
                  </a:lnTo>
                  <a:lnTo>
                    <a:pt x="1512225" y="1561006"/>
                  </a:lnTo>
                  <a:lnTo>
                    <a:pt x="0" y="1561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867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22591843" y="1066342"/>
              <a:ext cx="1512225" cy="1561006"/>
            </a:xfrm>
            <a:custGeom>
              <a:avLst/>
              <a:gdLst/>
              <a:ahLst/>
              <a:cxnLst/>
              <a:rect l="l" t="t" r="r" b="b"/>
              <a:pathLst>
                <a:path w="1512225" h="1561006">
                  <a:moveTo>
                    <a:pt x="0" y="0"/>
                  </a:moveTo>
                  <a:lnTo>
                    <a:pt x="1512225" y="0"/>
                  </a:lnTo>
                  <a:lnTo>
                    <a:pt x="1512225" y="1561006"/>
                  </a:lnTo>
                  <a:lnTo>
                    <a:pt x="0" y="1561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867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24104068" y="1066342"/>
              <a:ext cx="1512225" cy="1561006"/>
            </a:xfrm>
            <a:custGeom>
              <a:avLst/>
              <a:gdLst/>
              <a:ahLst/>
              <a:cxnLst/>
              <a:rect l="l" t="t" r="r" b="b"/>
              <a:pathLst>
                <a:path w="1512225" h="1561006">
                  <a:moveTo>
                    <a:pt x="0" y="0"/>
                  </a:moveTo>
                  <a:lnTo>
                    <a:pt x="1512225" y="0"/>
                  </a:lnTo>
                  <a:lnTo>
                    <a:pt x="1512225" y="1561006"/>
                  </a:lnTo>
                  <a:lnTo>
                    <a:pt x="0" y="1561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867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19713429" y="1066342"/>
              <a:ext cx="1512225" cy="1561006"/>
            </a:xfrm>
            <a:custGeom>
              <a:avLst/>
              <a:gdLst/>
              <a:ahLst/>
              <a:cxnLst/>
              <a:rect l="l" t="t" r="r" b="b"/>
              <a:pathLst>
                <a:path w="1512225" h="1561006">
                  <a:moveTo>
                    <a:pt x="0" y="0"/>
                  </a:moveTo>
                  <a:lnTo>
                    <a:pt x="1512225" y="0"/>
                  </a:lnTo>
                  <a:lnTo>
                    <a:pt x="1512225" y="1561006"/>
                  </a:lnTo>
                  <a:lnTo>
                    <a:pt x="0" y="1561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867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3" name="Freeform 23"/>
          <p:cNvSpPr/>
          <p:nvPr/>
        </p:nvSpPr>
        <p:spPr>
          <a:xfrm rot="-8644781">
            <a:off x="596189" y="613037"/>
            <a:ext cx="1923717" cy="1894315"/>
          </a:xfrm>
          <a:custGeom>
            <a:avLst/>
            <a:gdLst/>
            <a:ahLst/>
            <a:cxnLst/>
            <a:rect l="l" t="t" r="r" b="b"/>
            <a:pathLst>
              <a:path w="1923717" h="1894315">
                <a:moveTo>
                  <a:pt x="0" y="0"/>
                </a:moveTo>
                <a:lnTo>
                  <a:pt x="1923717" y="0"/>
                </a:lnTo>
                <a:lnTo>
                  <a:pt x="1923717" y="1894316"/>
                </a:lnTo>
                <a:lnTo>
                  <a:pt x="0" y="18943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286858">
            <a:off x="16146572" y="8036767"/>
            <a:ext cx="1070654" cy="1054291"/>
          </a:xfrm>
          <a:custGeom>
            <a:avLst/>
            <a:gdLst/>
            <a:ahLst/>
            <a:cxnLst/>
            <a:rect l="l" t="t" r="r" b="b"/>
            <a:pathLst>
              <a:path w="1070654" h="1054291">
                <a:moveTo>
                  <a:pt x="0" y="0"/>
                </a:moveTo>
                <a:lnTo>
                  <a:pt x="1070655" y="0"/>
                </a:lnTo>
                <a:lnTo>
                  <a:pt x="1070655" y="1054291"/>
                </a:lnTo>
                <a:lnTo>
                  <a:pt x="0" y="10542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-202797" flipH="1">
            <a:off x="-1014434" y="7967945"/>
            <a:ext cx="3889412" cy="3829967"/>
          </a:xfrm>
          <a:custGeom>
            <a:avLst/>
            <a:gdLst/>
            <a:ahLst/>
            <a:cxnLst/>
            <a:rect l="l" t="t" r="r" b="b"/>
            <a:pathLst>
              <a:path w="3889412" h="3829967">
                <a:moveTo>
                  <a:pt x="3889413" y="0"/>
                </a:moveTo>
                <a:lnTo>
                  <a:pt x="0" y="0"/>
                </a:lnTo>
                <a:lnTo>
                  <a:pt x="0" y="3829968"/>
                </a:lnTo>
                <a:lnTo>
                  <a:pt x="3889413" y="3829968"/>
                </a:lnTo>
                <a:lnTo>
                  <a:pt x="3889413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29" name="Group 29"/>
          <p:cNvGrpSpPr/>
          <p:nvPr/>
        </p:nvGrpSpPr>
        <p:grpSpPr>
          <a:xfrm>
            <a:off x="2819400" y="3615502"/>
            <a:ext cx="3578552" cy="4726477"/>
            <a:chOff x="0" y="0"/>
            <a:chExt cx="942499" cy="1244833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942499" cy="1244833"/>
            </a:xfrm>
            <a:custGeom>
              <a:avLst/>
              <a:gdLst/>
              <a:ahLst/>
              <a:cxnLst/>
              <a:rect l="l" t="t" r="r" b="b"/>
              <a:pathLst>
                <a:path w="942499" h="1244833">
                  <a:moveTo>
                    <a:pt x="25961" y="0"/>
                  </a:moveTo>
                  <a:lnTo>
                    <a:pt x="916538" y="0"/>
                  </a:lnTo>
                  <a:cubicBezTo>
                    <a:pt x="923424" y="0"/>
                    <a:pt x="930027" y="2735"/>
                    <a:pt x="934896" y="7604"/>
                  </a:cubicBezTo>
                  <a:cubicBezTo>
                    <a:pt x="939764" y="12472"/>
                    <a:pt x="942499" y="19076"/>
                    <a:pt x="942499" y="25961"/>
                  </a:cubicBezTo>
                  <a:lnTo>
                    <a:pt x="942499" y="1218872"/>
                  </a:lnTo>
                  <a:cubicBezTo>
                    <a:pt x="942499" y="1225758"/>
                    <a:pt x="939764" y="1232361"/>
                    <a:pt x="934896" y="1237230"/>
                  </a:cubicBezTo>
                  <a:cubicBezTo>
                    <a:pt x="930027" y="1242098"/>
                    <a:pt x="923424" y="1244833"/>
                    <a:pt x="916538" y="1244833"/>
                  </a:cubicBezTo>
                  <a:lnTo>
                    <a:pt x="25961" y="1244833"/>
                  </a:lnTo>
                  <a:cubicBezTo>
                    <a:pt x="19076" y="1244833"/>
                    <a:pt x="12472" y="1242098"/>
                    <a:pt x="7604" y="1237230"/>
                  </a:cubicBezTo>
                  <a:cubicBezTo>
                    <a:pt x="2735" y="1232361"/>
                    <a:pt x="0" y="1225758"/>
                    <a:pt x="0" y="1218872"/>
                  </a:cubicBezTo>
                  <a:lnTo>
                    <a:pt x="0" y="25961"/>
                  </a:lnTo>
                  <a:cubicBezTo>
                    <a:pt x="0" y="19076"/>
                    <a:pt x="2735" y="12472"/>
                    <a:pt x="7604" y="7604"/>
                  </a:cubicBezTo>
                  <a:cubicBezTo>
                    <a:pt x="12472" y="2735"/>
                    <a:pt x="19076" y="0"/>
                    <a:pt x="2596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B7496">
                    <a:alpha val="42500"/>
                  </a:srgbClr>
                </a:gs>
                <a:gs pos="100000">
                  <a:srgbClr val="1C496D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31" name="TextBox 31"/>
            <p:cNvSpPr txBox="1"/>
            <p:nvPr/>
          </p:nvSpPr>
          <p:spPr>
            <a:xfrm>
              <a:off x="0" y="-19050"/>
              <a:ext cx="942499" cy="12638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5"/>
                </a:lnSpc>
              </a:pPr>
              <a:endParaRPr>
                <a:latin typeface="Anantason" panose="020B0604020202020204" charset="-34"/>
                <a:cs typeface="Anantason" panose="020B0604020202020204" charset="-34"/>
              </a:endParaRP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8013016" y="3615502"/>
            <a:ext cx="3578552" cy="4726477"/>
            <a:chOff x="0" y="0"/>
            <a:chExt cx="942499" cy="1244833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942499" cy="1244833"/>
            </a:xfrm>
            <a:custGeom>
              <a:avLst/>
              <a:gdLst/>
              <a:ahLst/>
              <a:cxnLst/>
              <a:rect l="l" t="t" r="r" b="b"/>
              <a:pathLst>
                <a:path w="942499" h="1244833">
                  <a:moveTo>
                    <a:pt x="25961" y="0"/>
                  </a:moveTo>
                  <a:lnTo>
                    <a:pt x="916538" y="0"/>
                  </a:lnTo>
                  <a:cubicBezTo>
                    <a:pt x="923424" y="0"/>
                    <a:pt x="930027" y="2735"/>
                    <a:pt x="934896" y="7604"/>
                  </a:cubicBezTo>
                  <a:cubicBezTo>
                    <a:pt x="939764" y="12472"/>
                    <a:pt x="942499" y="19076"/>
                    <a:pt x="942499" y="25961"/>
                  </a:cubicBezTo>
                  <a:lnTo>
                    <a:pt x="942499" y="1218872"/>
                  </a:lnTo>
                  <a:cubicBezTo>
                    <a:pt x="942499" y="1225758"/>
                    <a:pt x="939764" y="1232361"/>
                    <a:pt x="934896" y="1237230"/>
                  </a:cubicBezTo>
                  <a:cubicBezTo>
                    <a:pt x="930027" y="1242098"/>
                    <a:pt x="923424" y="1244833"/>
                    <a:pt x="916538" y="1244833"/>
                  </a:cubicBezTo>
                  <a:lnTo>
                    <a:pt x="25961" y="1244833"/>
                  </a:lnTo>
                  <a:cubicBezTo>
                    <a:pt x="19076" y="1244833"/>
                    <a:pt x="12472" y="1242098"/>
                    <a:pt x="7604" y="1237230"/>
                  </a:cubicBezTo>
                  <a:cubicBezTo>
                    <a:pt x="2735" y="1232361"/>
                    <a:pt x="0" y="1225758"/>
                    <a:pt x="0" y="1218872"/>
                  </a:cubicBezTo>
                  <a:lnTo>
                    <a:pt x="0" y="25961"/>
                  </a:lnTo>
                  <a:cubicBezTo>
                    <a:pt x="0" y="19076"/>
                    <a:pt x="2735" y="12472"/>
                    <a:pt x="7604" y="7604"/>
                  </a:cubicBezTo>
                  <a:cubicBezTo>
                    <a:pt x="12472" y="2735"/>
                    <a:pt x="19076" y="0"/>
                    <a:pt x="2596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B7496">
                    <a:alpha val="42500"/>
                  </a:srgbClr>
                </a:gs>
                <a:gs pos="100000">
                  <a:srgbClr val="1C496D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34" name="TextBox 34"/>
            <p:cNvSpPr txBox="1"/>
            <p:nvPr/>
          </p:nvSpPr>
          <p:spPr>
            <a:xfrm>
              <a:off x="0" y="-19050"/>
              <a:ext cx="942499" cy="12638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5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3446078" y="3543172"/>
            <a:ext cx="3578552" cy="4798807"/>
            <a:chOff x="0" y="-19050"/>
            <a:chExt cx="942499" cy="1263883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942499" cy="1244833"/>
            </a:xfrm>
            <a:custGeom>
              <a:avLst/>
              <a:gdLst/>
              <a:ahLst/>
              <a:cxnLst/>
              <a:rect l="l" t="t" r="r" b="b"/>
              <a:pathLst>
                <a:path w="942499" h="1244833">
                  <a:moveTo>
                    <a:pt x="25961" y="0"/>
                  </a:moveTo>
                  <a:lnTo>
                    <a:pt x="916538" y="0"/>
                  </a:lnTo>
                  <a:cubicBezTo>
                    <a:pt x="923424" y="0"/>
                    <a:pt x="930027" y="2735"/>
                    <a:pt x="934896" y="7604"/>
                  </a:cubicBezTo>
                  <a:cubicBezTo>
                    <a:pt x="939764" y="12472"/>
                    <a:pt x="942499" y="19076"/>
                    <a:pt x="942499" y="25961"/>
                  </a:cubicBezTo>
                  <a:lnTo>
                    <a:pt x="942499" y="1218872"/>
                  </a:lnTo>
                  <a:cubicBezTo>
                    <a:pt x="942499" y="1225758"/>
                    <a:pt x="939764" y="1232361"/>
                    <a:pt x="934896" y="1237230"/>
                  </a:cubicBezTo>
                  <a:cubicBezTo>
                    <a:pt x="930027" y="1242098"/>
                    <a:pt x="923424" y="1244833"/>
                    <a:pt x="916538" y="1244833"/>
                  </a:cubicBezTo>
                  <a:lnTo>
                    <a:pt x="25961" y="1244833"/>
                  </a:lnTo>
                  <a:cubicBezTo>
                    <a:pt x="19076" y="1244833"/>
                    <a:pt x="12472" y="1242098"/>
                    <a:pt x="7604" y="1237230"/>
                  </a:cubicBezTo>
                  <a:cubicBezTo>
                    <a:pt x="2735" y="1232361"/>
                    <a:pt x="0" y="1225758"/>
                    <a:pt x="0" y="1218872"/>
                  </a:cubicBezTo>
                  <a:lnTo>
                    <a:pt x="0" y="25961"/>
                  </a:lnTo>
                  <a:cubicBezTo>
                    <a:pt x="0" y="19076"/>
                    <a:pt x="2735" y="12472"/>
                    <a:pt x="7604" y="7604"/>
                  </a:cubicBezTo>
                  <a:cubicBezTo>
                    <a:pt x="12472" y="2735"/>
                    <a:pt x="19076" y="0"/>
                    <a:pt x="2596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B7496">
                    <a:alpha val="42500"/>
                  </a:srgbClr>
                </a:gs>
                <a:gs pos="100000">
                  <a:srgbClr val="1C496D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37" name="TextBox 37"/>
            <p:cNvSpPr txBox="1"/>
            <p:nvPr/>
          </p:nvSpPr>
          <p:spPr>
            <a:xfrm>
              <a:off x="0" y="-19050"/>
              <a:ext cx="942499" cy="12638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5"/>
                </a:lnSpc>
              </a:pPr>
              <a:endParaRPr/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3632370" y="1011727"/>
            <a:ext cx="11300992" cy="2034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9"/>
              </a:lnSpc>
            </a:pPr>
            <a:r>
              <a:rPr lang="en-US" sz="6999">
                <a:solidFill>
                  <a:srgbClr val="E8FDEC"/>
                </a:solidFill>
                <a:cs typeface="เอฟซี มินิมอล Bold"/>
              </a:rPr>
              <a:t>โครงการที่ </a:t>
            </a:r>
          </a:p>
          <a:p>
            <a:pPr algn="ctr">
              <a:lnSpc>
                <a:spcPts val="7979"/>
              </a:lnSpc>
            </a:pPr>
            <a:r>
              <a:rPr lang="en-US" sz="6999">
                <a:solidFill>
                  <a:srgbClr val="E8FDEC"/>
                </a:solidFill>
                <a:cs typeface="เอฟซี มินิมอล Bold"/>
              </a:rPr>
              <a:t>ประสบความสำเร็จ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3127684" y="3839238"/>
            <a:ext cx="3788791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00"/>
              </a:lnSpc>
            </a:pPr>
            <a:r>
              <a:rPr lang="th-TH" sz="5000" dirty="0">
                <a:solidFill>
                  <a:srgbClr val="F8F8F8"/>
                </a:solidFill>
                <a:latin typeface="Anantason" panose="020B0604020202020204" charset="-34"/>
                <a:cs typeface="Anantason" panose="020B0604020202020204" charset="-34"/>
              </a:rPr>
              <a:t>ปี ค.ศ.</a:t>
            </a:r>
            <a:r>
              <a:rPr lang="en-US" sz="5000" dirty="0">
                <a:solidFill>
                  <a:srgbClr val="F8F8F8"/>
                </a:solidFill>
                <a:latin typeface="Anantason" panose="020B0604020202020204" charset="-34"/>
                <a:ea typeface="Tahoma" panose="020B0604030504040204" pitchFamily="34" charset="0"/>
                <a:cs typeface="Anantason" panose="020B0604020202020204" charset="-34"/>
              </a:rPr>
              <a:t>2021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8250809" y="3860193"/>
            <a:ext cx="3788791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00"/>
              </a:lnSpc>
            </a:pPr>
            <a:r>
              <a:rPr lang="th-TH" sz="5000" dirty="0">
                <a:solidFill>
                  <a:srgbClr val="F8F8F8"/>
                </a:solidFill>
                <a:latin typeface="Anantason" panose="020B0604020202020204" charset="-34"/>
                <a:cs typeface="Anantason" panose="020B0604020202020204" charset="-34"/>
              </a:rPr>
              <a:t>ปี ค.ศ.</a:t>
            </a:r>
            <a:r>
              <a:rPr lang="en-US" sz="5000" dirty="0">
                <a:solidFill>
                  <a:srgbClr val="F8F8F8"/>
                </a:solidFill>
                <a:latin typeface="Anantason" panose="020B0604020202020204" charset="-34"/>
                <a:ea typeface="Tahoma" panose="020B0604030504040204" pitchFamily="34" charset="0"/>
                <a:cs typeface="Anantason" panose="020B0604020202020204" charset="-34"/>
              </a:rPr>
              <a:t>202</a:t>
            </a:r>
            <a:r>
              <a:rPr lang="th-TH" sz="5000" dirty="0">
                <a:solidFill>
                  <a:srgbClr val="F8F8F8"/>
                </a:solidFill>
                <a:latin typeface="Anantason" panose="020B0604020202020204" charset="-34"/>
                <a:ea typeface="Tahoma" panose="020B0604030504040204" pitchFamily="34" charset="0"/>
                <a:cs typeface="Anantason" panose="020B0604020202020204" charset="-34"/>
              </a:rPr>
              <a:t>2</a:t>
            </a:r>
            <a:endParaRPr lang="en-US" sz="5000" dirty="0">
              <a:solidFill>
                <a:srgbClr val="F8F8F8"/>
              </a:solidFill>
              <a:latin typeface="Anantason" panose="020B0604020202020204" charset="-34"/>
              <a:cs typeface="Anantason" panose="020B0604020202020204" charset="-34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13716000" y="3839238"/>
            <a:ext cx="3788791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00"/>
              </a:lnSpc>
            </a:pPr>
            <a:r>
              <a:rPr lang="th-TH" sz="5000" dirty="0">
                <a:solidFill>
                  <a:srgbClr val="F8F8F8"/>
                </a:solidFill>
                <a:latin typeface="Anantason" panose="020B0604020202020204" charset="-34"/>
                <a:cs typeface="Anantason" panose="020B0604020202020204" charset="-34"/>
              </a:rPr>
              <a:t>ปี ค.ศ.</a:t>
            </a:r>
            <a:r>
              <a:rPr lang="en-US" sz="5000" dirty="0">
                <a:solidFill>
                  <a:srgbClr val="F8F8F8"/>
                </a:solidFill>
                <a:latin typeface="Anantason" panose="020B0604020202020204" charset="-34"/>
                <a:ea typeface="Tahoma" panose="020B0604030504040204" pitchFamily="34" charset="0"/>
                <a:cs typeface="Anantason" panose="020B0604020202020204" charset="-34"/>
              </a:rPr>
              <a:t>202</a:t>
            </a:r>
            <a:r>
              <a:rPr lang="th-TH" sz="5000" dirty="0">
                <a:solidFill>
                  <a:srgbClr val="F8F8F8"/>
                </a:solidFill>
                <a:latin typeface="Anantason" panose="020B0604020202020204" charset="-34"/>
                <a:ea typeface="Tahoma" panose="020B0604030504040204" pitchFamily="34" charset="0"/>
                <a:cs typeface="Anantason" panose="020B0604020202020204" charset="-34"/>
              </a:rPr>
              <a:t>3</a:t>
            </a:r>
            <a:endParaRPr lang="en-US" sz="5000" dirty="0">
              <a:solidFill>
                <a:srgbClr val="F8F8F8"/>
              </a:solidFill>
              <a:latin typeface="Anantason" panose="020B0604020202020204" charset="-34"/>
              <a:cs typeface="Anantason" panose="020B0604020202020204" charset="-34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3127684" y="4591713"/>
            <a:ext cx="3102968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79"/>
              </a:lnSpc>
            </a:pPr>
            <a:r>
              <a:rPr lang="en-US" sz="2999" dirty="0" err="1">
                <a:solidFill>
                  <a:srgbClr val="AFD0ED"/>
                </a:solidFill>
                <a:latin typeface="เอฟซี มินิมอล Bold"/>
                <a:cs typeface="เอฟซี มินิมอล Bold"/>
              </a:rPr>
              <a:t>โครงการที่</a:t>
            </a:r>
            <a:r>
              <a:rPr lang="en-US" sz="2999" dirty="0">
                <a:solidFill>
                  <a:srgbClr val="AFD0ED"/>
                </a:solidFill>
                <a:latin typeface="เอฟซี มินิมอล Bold"/>
                <a:cs typeface="เอฟซี มินิมอล Bold"/>
              </a:rPr>
              <a:t> </a:t>
            </a:r>
            <a:r>
              <a:rPr lang="th-TH" sz="2999" dirty="0">
                <a:solidFill>
                  <a:srgbClr val="AFD0ED"/>
                </a:solidFill>
                <a:latin typeface="เอฟซี มินิมอล Bold"/>
                <a:cs typeface="เอฟซี มินิมอล Bold"/>
              </a:rPr>
              <a:t>1</a:t>
            </a:r>
            <a:endParaRPr lang="en-US" sz="2999" dirty="0">
              <a:solidFill>
                <a:srgbClr val="AFD0ED"/>
              </a:solidFill>
              <a:latin typeface="เอฟซี มินิมอล Bold"/>
              <a:cs typeface="เอฟซี มินิมอล Bold"/>
            </a:endParaRPr>
          </a:p>
        </p:txBody>
      </p:sp>
      <p:sp>
        <p:nvSpPr>
          <p:cNvPr id="45" name="TextBox 45"/>
          <p:cNvSpPr txBox="1"/>
          <p:nvPr/>
        </p:nvSpPr>
        <p:spPr>
          <a:xfrm>
            <a:off x="8250809" y="4591713"/>
            <a:ext cx="3102968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79"/>
              </a:lnSpc>
            </a:pPr>
            <a:r>
              <a:rPr lang="en-US" sz="2999" dirty="0" err="1">
                <a:solidFill>
                  <a:srgbClr val="AFD0ED"/>
                </a:solidFill>
                <a:latin typeface="เอฟซี มินิมอล Bold"/>
                <a:cs typeface="เอฟซี มินิมอล Bold"/>
              </a:rPr>
              <a:t>โครงการที่</a:t>
            </a:r>
            <a:r>
              <a:rPr lang="en-US" sz="2999" dirty="0">
                <a:solidFill>
                  <a:srgbClr val="AFD0ED"/>
                </a:solidFill>
                <a:latin typeface="เอฟซี มินิมอล Bold"/>
                <a:cs typeface="เอฟซี มินิมอล Bold"/>
              </a:rPr>
              <a:t> </a:t>
            </a:r>
            <a:r>
              <a:rPr lang="th-TH" sz="2999" dirty="0">
                <a:solidFill>
                  <a:srgbClr val="AFD0ED"/>
                </a:solidFill>
                <a:latin typeface="เอฟซี มินิมอล Bold"/>
                <a:cs typeface="เอฟซี มินิมอล Bold"/>
              </a:rPr>
              <a:t>2</a:t>
            </a:r>
            <a:endParaRPr lang="en-US" sz="2999" dirty="0">
              <a:solidFill>
                <a:srgbClr val="AFD0ED"/>
              </a:solidFill>
              <a:latin typeface="เอฟซี มินิมอล Bold"/>
              <a:cs typeface="เอฟซี มินิมอล Bold"/>
            </a:endParaRPr>
          </a:p>
        </p:txBody>
      </p:sp>
      <p:sp>
        <p:nvSpPr>
          <p:cNvPr id="46" name="TextBox 46"/>
          <p:cNvSpPr txBox="1"/>
          <p:nvPr/>
        </p:nvSpPr>
        <p:spPr>
          <a:xfrm>
            <a:off x="13716000" y="4612668"/>
            <a:ext cx="3102968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79"/>
              </a:lnSpc>
            </a:pPr>
            <a:r>
              <a:rPr lang="en-US" sz="2999" dirty="0" err="1">
                <a:solidFill>
                  <a:srgbClr val="AFD0ED"/>
                </a:solidFill>
                <a:latin typeface="เอฟซี มินิมอล Bold"/>
                <a:cs typeface="เอฟซี มินิมอล Bold"/>
              </a:rPr>
              <a:t>โครงการที่</a:t>
            </a:r>
            <a:r>
              <a:rPr lang="en-US" sz="2999" dirty="0">
                <a:solidFill>
                  <a:srgbClr val="AFD0ED"/>
                </a:solidFill>
                <a:latin typeface="เอฟซี มินิมอล Bold"/>
                <a:cs typeface="เอฟซี มินิมอล Bold"/>
              </a:rPr>
              <a:t> </a:t>
            </a:r>
            <a:r>
              <a:rPr lang="th-TH" sz="2999" dirty="0">
                <a:solidFill>
                  <a:srgbClr val="AFD0ED"/>
                </a:solidFill>
                <a:latin typeface="เอฟซี มินิมอล Bold"/>
                <a:cs typeface="เอฟซี มินิมอล Bold"/>
              </a:rPr>
              <a:t>3</a:t>
            </a:r>
            <a:endParaRPr lang="en-US" sz="2999" dirty="0">
              <a:solidFill>
                <a:srgbClr val="AFD0ED"/>
              </a:solidFill>
              <a:latin typeface="เอฟซี มินิมอล Bold"/>
              <a:cs typeface="เอฟซี มินิมอล Bold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3127684" y="5151783"/>
            <a:ext cx="2962007" cy="1603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th-TH" dirty="0">
                <a:solidFill>
                  <a:srgbClr val="FFFFFF"/>
                </a:solidFill>
                <a:latin typeface="Anantason" panose="020B0604020202020204" charset="-34"/>
                <a:cs typeface="Anantason" panose="020B0604020202020204" charset="-34"/>
              </a:rPr>
              <a:t>ติดตั้งโซล่าเซลล์บนหลังคาบ้านเรือน แบบ </a:t>
            </a:r>
            <a:r>
              <a:rPr lang="en-US" dirty="0">
                <a:solidFill>
                  <a:srgbClr val="FFFFFF"/>
                </a:solidFill>
                <a:latin typeface="Anantason" panose="020B0604020202020204" charset="-34"/>
                <a:cs typeface="Anantason" panose="020B0604020202020204" charset="-34"/>
              </a:rPr>
              <a:t>Rooftop</a:t>
            </a:r>
            <a:r>
              <a:rPr lang="th-TH" dirty="0">
                <a:solidFill>
                  <a:srgbClr val="FFFFFF"/>
                </a:solidFill>
                <a:latin typeface="Anantason" panose="020B0604020202020204" charset="-34"/>
                <a:cs typeface="Anantason" panose="020B0604020202020204" charset="-34"/>
              </a:rPr>
              <a:t> รวมกันไม่น้อยกว่า 100 กิโลวัตต์</a:t>
            </a:r>
            <a:endParaRPr lang="en-US" sz="1800" dirty="0">
              <a:solidFill>
                <a:srgbClr val="FFFFFF"/>
              </a:solidFill>
              <a:latin typeface="Anantason" panose="020B0604020202020204" charset="-34"/>
              <a:cs typeface="Anantason" panose="020B0604020202020204" charset="-34"/>
            </a:endParaRPr>
          </a:p>
          <a:p>
            <a:pPr>
              <a:lnSpc>
                <a:spcPts val="2520"/>
              </a:lnSpc>
            </a:pPr>
            <a:endParaRPr lang="en-US" sz="1800" dirty="0">
              <a:solidFill>
                <a:srgbClr val="FFFFFF"/>
              </a:solidFill>
              <a:latin typeface="Anantason" panose="020B0604020202020204" charset="-34"/>
              <a:cs typeface="Anantason" panose="020B0604020202020204" charset="-34"/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8250809" y="5151783"/>
            <a:ext cx="2962007" cy="128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th-TH" dirty="0">
                <a:solidFill>
                  <a:srgbClr val="FFFFFF"/>
                </a:solidFill>
                <a:latin typeface="Anantason" panose="020B0604020202020204" charset="-34"/>
                <a:cs typeface="Anantason" panose="020B0604020202020204" charset="-34"/>
              </a:rPr>
              <a:t>ติดตั้งโซล่าเซลล์บนหลังคาหน่วยงานราชการ แบบ </a:t>
            </a:r>
            <a:r>
              <a:rPr lang="en-US" dirty="0">
                <a:solidFill>
                  <a:srgbClr val="FFFFFF"/>
                </a:solidFill>
                <a:latin typeface="Anantason" panose="020B0604020202020204" charset="-34"/>
                <a:cs typeface="Anantason" panose="020B0604020202020204" charset="-34"/>
              </a:rPr>
              <a:t>Rooftop</a:t>
            </a:r>
            <a:r>
              <a:rPr lang="th-TH" dirty="0">
                <a:solidFill>
                  <a:srgbClr val="FFFFFF"/>
                </a:solidFill>
                <a:latin typeface="Anantason" panose="020B0604020202020204" charset="-34"/>
                <a:cs typeface="Anantason" panose="020B0604020202020204" charset="-34"/>
              </a:rPr>
              <a:t> รวมกันไม่น้อยกว่า </a:t>
            </a:r>
            <a:br>
              <a:rPr lang="th-TH" dirty="0">
                <a:solidFill>
                  <a:srgbClr val="FFFFFF"/>
                </a:solidFill>
                <a:latin typeface="Anantason" panose="020B0604020202020204" charset="-34"/>
                <a:cs typeface="Anantason" panose="020B0604020202020204" charset="-34"/>
              </a:rPr>
            </a:br>
            <a:r>
              <a:rPr lang="th-TH" dirty="0">
                <a:solidFill>
                  <a:srgbClr val="FFFFFF"/>
                </a:solidFill>
                <a:latin typeface="Anantason" panose="020B0604020202020204" charset="-34"/>
                <a:cs typeface="Anantason" panose="020B0604020202020204" charset="-34"/>
              </a:rPr>
              <a:t>4 เมกกะวัตต์</a:t>
            </a:r>
            <a:endParaRPr lang="en-US" sz="1800" dirty="0">
              <a:solidFill>
                <a:srgbClr val="FFFFFF"/>
              </a:solidFill>
              <a:latin typeface="Anantason" panose="020B0604020202020204" charset="-34"/>
              <a:cs typeface="Anantason" panose="020B0604020202020204" charset="-34"/>
            </a:endParaRPr>
          </a:p>
        </p:txBody>
      </p:sp>
      <p:sp>
        <p:nvSpPr>
          <p:cNvPr id="50" name="TextBox 50"/>
          <p:cNvSpPr txBox="1"/>
          <p:nvPr/>
        </p:nvSpPr>
        <p:spPr>
          <a:xfrm>
            <a:off x="13716000" y="5151783"/>
            <a:ext cx="2962007" cy="128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th-TH" dirty="0">
                <a:solidFill>
                  <a:srgbClr val="FFFFFF"/>
                </a:solidFill>
                <a:latin typeface="Anantason" panose="020B0604020202020204" charset="-34"/>
                <a:cs typeface="Anantason" panose="020B0604020202020204" charset="-34"/>
              </a:rPr>
              <a:t>ติดตั้งโซล่าเซลล์บนหลังคาหน่วยงานราชการ แบบ </a:t>
            </a:r>
            <a:r>
              <a:rPr lang="en-US" dirty="0">
                <a:solidFill>
                  <a:srgbClr val="FFFFFF"/>
                </a:solidFill>
                <a:latin typeface="Anantason" panose="020B0604020202020204" charset="-34"/>
                <a:cs typeface="Anantason" panose="020B0604020202020204" charset="-34"/>
              </a:rPr>
              <a:t>Rooftop</a:t>
            </a:r>
            <a:r>
              <a:rPr lang="th-TH" dirty="0">
                <a:solidFill>
                  <a:srgbClr val="FFFFFF"/>
                </a:solidFill>
                <a:latin typeface="Anantason" panose="020B0604020202020204" charset="-34"/>
                <a:cs typeface="Anantason" panose="020B0604020202020204" charset="-34"/>
              </a:rPr>
              <a:t> รวมกันไม่น้อยกว่า </a:t>
            </a:r>
            <a:br>
              <a:rPr lang="th-TH" dirty="0">
                <a:solidFill>
                  <a:srgbClr val="FFFFFF"/>
                </a:solidFill>
                <a:latin typeface="Anantason" panose="020B0604020202020204" charset="-34"/>
                <a:cs typeface="Anantason" panose="020B0604020202020204" charset="-34"/>
              </a:rPr>
            </a:br>
            <a:r>
              <a:rPr lang="th-TH" dirty="0">
                <a:solidFill>
                  <a:srgbClr val="FFFFFF"/>
                </a:solidFill>
                <a:latin typeface="Anantason" panose="020B0604020202020204" charset="-34"/>
                <a:cs typeface="Anantason" panose="020B0604020202020204" charset="-34"/>
              </a:rPr>
              <a:t>22 เมกกะวัตต์</a:t>
            </a:r>
            <a:endParaRPr lang="en-US" sz="1800" dirty="0">
              <a:solidFill>
                <a:srgbClr val="FFFFFF"/>
              </a:solidFill>
              <a:latin typeface="Anantason" panose="020B0604020202020204" charset="-34"/>
              <a:cs typeface="Anantason" panose="020B0604020202020204" charset="-34"/>
            </a:endParaRPr>
          </a:p>
        </p:txBody>
      </p:sp>
      <p:sp>
        <p:nvSpPr>
          <p:cNvPr id="51" name="Freeform 11">
            <a:extLst>
              <a:ext uri="{FF2B5EF4-FFF2-40B4-BE49-F238E27FC236}">
                <a16:creationId xmlns:a16="http://schemas.microsoft.com/office/drawing/2014/main" id="{0F76064C-C816-A74A-6659-D6EAE8C6F2EF}"/>
              </a:ext>
            </a:extLst>
          </p:cNvPr>
          <p:cNvSpPr/>
          <p:nvPr/>
        </p:nvSpPr>
        <p:spPr>
          <a:xfrm>
            <a:off x="4092765" y="6883851"/>
            <a:ext cx="929314" cy="947680"/>
          </a:xfrm>
          <a:custGeom>
            <a:avLst/>
            <a:gdLst/>
            <a:ahLst/>
            <a:cxnLst/>
            <a:rect l="l" t="t" r="r" b="b"/>
            <a:pathLst>
              <a:path w="929314" h="947680">
                <a:moveTo>
                  <a:pt x="0" y="0"/>
                </a:moveTo>
                <a:lnTo>
                  <a:pt x="929314" y="0"/>
                </a:lnTo>
                <a:lnTo>
                  <a:pt x="929314" y="947679"/>
                </a:lnTo>
                <a:lnTo>
                  <a:pt x="0" y="9476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2" name="Freeform 11">
            <a:extLst>
              <a:ext uri="{FF2B5EF4-FFF2-40B4-BE49-F238E27FC236}">
                <a16:creationId xmlns:a16="http://schemas.microsoft.com/office/drawing/2014/main" id="{7428FE8D-427D-1A5A-2440-46BD782D9DDF}"/>
              </a:ext>
            </a:extLst>
          </p:cNvPr>
          <p:cNvSpPr/>
          <p:nvPr/>
        </p:nvSpPr>
        <p:spPr>
          <a:xfrm>
            <a:off x="9306718" y="6952971"/>
            <a:ext cx="929314" cy="947680"/>
          </a:xfrm>
          <a:custGeom>
            <a:avLst/>
            <a:gdLst/>
            <a:ahLst/>
            <a:cxnLst/>
            <a:rect l="l" t="t" r="r" b="b"/>
            <a:pathLst>
              <a:path w="929314" h="947680">
                <a:moveTo>
                  <a:pt x="0" y="0"/>
                </a:moveTo>
                <a:lnTo>
                  <a:pt x="929314" y="0"/>
                </a:lnTo>
                <a:lnTo>
                  <a:pt x="929314" y="947679"/>
                </a:lnTo>
                <a:lnTo>
                  <a:pt x="0" y="9476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3" name="Freeform 11">
            <a:extLst>
              <a:ext uri="{FF2B5EF4-FFF2-40B4-BE49-F238E27FC236}">
                <a16:creationId xmlns:a16="http://schemas.microsoft.com/office/drawing/2014/main" id="{90D12798-953A-0457-13E5-1E2A10CEA6FA}"/>
              </a:ext>
            </a:extLst>
          </p:cNvPr>
          <p:cNvSpPr/>
          <p:nvPr/>
        </p:nvSpPr>
        <p:spPr>
          <a:xfrm>
            <a:off x="14882946" y="7069406"/>
            <a:ext cx="929314" cy="947680"/>
          </a:xfrm>
          <a:custGeom>
            <a:avLst/>
            <a:gdLst/>
            <a:ahLst/>
            <a:cxnLst/>
            <a:rect l="l" t="t" r="r" b="b"/>
            <a:pathLst>
              <a:path w="929314" h="947680">
                <a:moveTo>
                  <a:pt x="0" y="0"/>
                </a:moveTo>
                <a:lnTo>
                  <a:pt x="929314" y="0"/>
                </a:lnTo>
                <a:lnTo>
                  <a:pt x="929314" y="947679"/>
                </a:lnTo>
                <a:lnTo>
                  <a:pt x="0" y="9476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1897</TotalTime>
  <Words>1928</Words>
  <Application>Microsoft Office PowerPoint</Application>
  <PresentationFormat>Custom</PresentationFormat>
  <Paragraphs>145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เอฟซี มินิมอล Bold</vt:lpstr>
      <vt:lpstr>เอฟซี มินิมอล</vt:lpstr>
      <vt:lpstr>Prompt</vt:lpstr>
      <vt:lpstr>Calibri</vt:lpstr>
      <vt:lpstr>Dumondi SemiExpanded Bold</vt:lpstr>
      <vt:lpstr>Anantason</vt:lpstr>
      <vt:lpstr>Anantason SemiExpanded Bold</vt:lpstr>
      <vt:lpstr>Prompt Bold</vt:lpstr>
      <vt:lpstr>Mitr</vt:lpstr>
      <vt:lpstr>Arial</vt:lpstr>
      <vt:lpstr>Prompt Bold Italics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สีน้ำเงิน และ สีฟ้า เรขาคณิต ทันสมัย ทางการ แนะนำบริษัท รายงาน พรีเซนต์เทชั่น</dc:title>
  <dc:creator>Thitima Manomansaddha</dc:creator>
  <cp:lastModifiedBy>Chitgasame RM</cp:lastModifiedBy>
  <cp:revision>16</cp:revision>
  <dcterms:created xsi:type="dcterms:W3CDTF">2006-08-16T00:00:00Z</dcterms:created>
  <dcterms:modified xsi:type="dcterms:W3CDTF">2024-03-20T20:55:09Z</dcterms:modified>
  <dc:identifier>DAF_dBe9DH0</dc:identifier>
</cp:coreProperties>
</file>